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9.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4.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8" r:id="rId3"/>
    <p:sldId id="260" r:id="rId4"/>
    <p:sldId id="262" r:id="rId5"/>
    <p:sldId id="265" r:id="rId6"/>
    <p:sldId id="261" r:id="rId7"/>
    <p:sldId id="267" r:id="rId8"/>
    <p:sldId id="278" r:id="rId9"/>
    <p:sldId id="279" r:id="rId10"/>
    <p:sldId id="280" r:id="rId11"/>
    <p:sldId id="263" r:id="rId12"/>
    <p:sldId id="268" r:id="rId13"/>
    <p:sldId id="269" r:id="rId14"/>
    <p:sldId id="271" r:id="rId15"/>
    <p:sldId id="264" r:id="rId16"/>
    <p:sldId id="274" r:id="rId17"/>
    <p:sldId id="275" r:id="rId18"/>
    <p:sldId id="276" r:id="rId19"/>
    <p:sldId id="277"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Arial Rounded MT Bold" panose="020F0704030504030204" pitchFamily="34" charset="0"/>
      <p:regular r:id="rId26"/>
    </p:embeddedFont>
    <p:embeddedFont>
      <p:font typeface="Public Sans Bold" panose="020B0604020202020204" charset="0"/>
      <p:regular r:id="rId27"/>
    </p:embeddedFont>
    <p:embeddedFont>
      <p:font typeface="Bahnschrift" panose="020B0502040204020203" pitchFamily="34" charset="0"/>
      <p:regular r:id="rId28"/>
      <p:bold r:id="rId29"/>
    </p:embeddedFont>
    <p:embeddedFont>
      <p:font typeface="Rockwell" panose="02060603020205020403" pitchFamily="18" charset="0"/>
      <p:regular r:id="rId30"/>
      <p:bold r:id="rId31"/>
      <p:italic r:id="rId32"/>
      <p:boldItalic r:id="rId33"/>
    </p:embeddedFont>
    <p:embeddedFont>
      <p:font typeface="Bahnschrift SemiBold" panose="020B0502040204020203" pitchFamily="34" charset="0"/>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3CCCC"/>
    <a:srgbClr val="33CCF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132" y="9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9207F8-1FB0-43DD-A5BA-9906C81F2B64}"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AA7DCBF9-A3ED-4F5D-9A2A-E0FAA8F4B9E4}">
      <dgm:prSet/>
      <dgm:spPr/>
      <dgm:t>
        <a:bodyPr/>
        <a:lstStyle/>
        <a:p>
          <a:pPr rtl="0"/>
          <a:r>
            <a:rPr lang="en-US" dirty="0" smtClean="0"/>
            <a:t>Automatic screen printing machine can significantly increase production efficiency compared to manual screen printing methods. This machine allow for faster and more consistent printing, reducing production time and increasing output.</a:t>
          </a:r>
          <a:endParaRPr lang="en-IN" dirty="0"/>
        </a:p>
      </dgm:t>
    </dgm:pt>
    <dgm:pt modelId="{FDA763C9-79DB-43A8-81B7-321751A1FA14}" type="parTrans" cxnId="{24E82A02-920A-4C17-AD17-2B776F5C701A}">
      <dgm:prSet/>
      <dgm:spPr/>
      <dgm:t>
        <a:bodyPr/>
        <a:lstStyle/>
        <a:p>
          <a:endParaRPr lang="en-US"/>
        </a:p>
      </dgm:t>
    </dgm:pt>
    <dgm:pt modelId="{5FDEF8B7-9C29-4FE5-B6AB-11BB87303984}" type="sibTrans" cxnId="{24E82A02-920A-4C17-AD17-2B776F5C701A}">
      <dgm:prSet/>
      <dgm:spPr/>
      <dgm:t>
        <a:bodyPr/>
        <a:lstStyle/>
        <a:p>
          <a:endParaRPr lang="en-US"/>
        </a:p>
      </dgm:t>
    </dgm:pt>
    <dgm:pt modelId="{940D58B4-E8BE-4569-86DA-0D677DCC72E9}">
      <dgm:prSet/>
      <dgm:spPr/>
      <dgm:t>
        <a:bodyPr/>
        <a:lstStyle/>
        <a:p>
          <a:pPr rtl="0"/>
          <a:r>
            <a:rPr lang="en-US" smtClean="0"/>
            <a:t>This machine is designed to ensure consistent and high-quality printing results. They provide precise control over various parameters, such as ink application and screen alignment, resulting in uniform and accurate prints.</a:t>
          </a:r>
          <a:endParaRPr lang="en-IN"/>
        </a:p>
      </dgm:t>
    </dgm:pt>
    <dgm:pt modelId="{DBDB4653-9C2F-4036-AC1A-A9F5C824F7BA}" type="parTrans" cxnId="{A2121897-EFFE-456E-BCD3-35D3B57DEECA}">
      <dgm:prSet/>
      <dgm:spPr/>
      <dgm:t>
        <a:bodyPr/>
        <a:lstStyle/>
        <a:p>
          <a:endParaRPr lang="en-US"/>
        </a:p>
      </dgm:t>
    </dgm:pt>
    <dgm:pt modelId="{7D811F82-914B-4F56-B3CA-0ABB9E4CC591}" type="sibTrans" cxnId="{A2121897-EFFE-456E-BCD3-35D3B57DEECA}">
      <dgm:prSet/>
      <dgm:spPr/>
      <dgm:t>
        <a:bodyPr/>
        <a:lstStyle/>
        <a:p>
          <a:endParaRPr lang="en-US"/>
        </a:p>
      </dgm:t>
    </dgm:pt>
    <dgm:pt modelId="{84F4A1C9-F2D2-4E19-8FDE-54E71DEEA67A}">
      <dgm:prSet/>
      <dgm:spPr/>
      <dgm:t>
        <a:bodyPr/>
        <a:lstStyle/>
        <a:p>
          <a:pPr rtl="0"/>
          <a:r>
            <a:rPr lang="en-US" dirty="0" smtClean="0"/>
            <a:t>Operators can easily adjust settings to accommodate different print sizes, types, and designs, allowing for the production of customized prints tailored to specific customer requirements.</a:t>
          </a:r>
          <a:endParaRPr lang="en-IN" dirty="0"/>
        </a:p>
      </dgm:t>
    </dgm:pt>
    <dgm:pt modelId="{C2EE6F19-5E0E-42AE-9B41-87747CE1425C}" type="parTrans" cxnId="{92F3B04B-70B3-44ED-83D2-15BAEAC0D21A}">
      <dgm:prSet/>
      <dgm:spPr/>
      <dgm:t>
        <a:bodyPr/>
        <a:lstStyle/>
        <a:p>
          <a:endParaRPr lang="en-US"/>
        </a:p>
      </dgm:t>
    </dgm:pt>
    <dgm:pt modelId="{992B9542-EE22-410E-988F-264219B82AB7}" type="sibTrans" cxnId="{92F3B04B-70B3-44ED-83D2-15BAEAC0D21A}">
      <dgm:prSet/>
      <dgm:spPr/>
      <dgm:t>
        <a:bodyPr/>
        <a:lstStyle/>
        <a:p>
          <a:endParaRPr lang="en-US"/>
        </a:p>
      </dgm:t>
    </dgm:pt>
    <dgm:pt modelId="{4F2404CF-BD6D-43CB-9726-660D8B1ED9B6}">
      <dgm:prSet/>
      <dgm:spPr/>
      <dgm:t>
        <a:bodyPr/>
        <a:lstStyle/>
        <a:p>
          <a:pPr rtl="0"/>
          <a:r>
            <a:rPr lang="en-US" smtClean="0"/>
            <a:t>Screen printing machine come with user-friendly interface and control, making them easy to set up and operate. This feature reduces the need for extensive training and minimizes the risk of errors during the printing process.</a:t>
          </a:r>
          <a:endParaRPr lang="en-IN"/>
        </a:p>
      </dgm:t>
    </dgm:pt>
    <dgm:pt modelId="{E0491CF5-C101-4D22-B385-FCF796935C3E}" type="parTrans" cxnId="{4093DBAB-30FE-4DAE-AC48-A114D2F97456}">
      <dgm:prSet/>
      <dgm:spPr/>
      <dgm:t>
        <a:bodyPr/>
        <a:lstStyle/>
        <a:p>
          <a:endParaRPr lang="en-US"/>
        </a:p>
      </dgm:t>
    </dgm:pt>
    <dgm:pt modelId="{E1C809A0-877A-4FD5-843F-17F2268F15DB}" type="sibTrans" cxnId="{4093DBAB-30FE-4DAE-AC48-A114D2F97456}">
      <dgm:prSet/>
      <dgm:spPr/>
      <dgm:t>
        <a:bodyPr/>
        <a:lstStyle/>
        <a:p>
          <a:endParaRPr lang="en-US"/>
        </a:p>
      </dgm:t>
    </dgm:pt>
    <dgm:pt modelId="{1761495C-FF51-4214-A2D3-2E9E48767FB8}">
      <dgm:prSet/>
      <dgm:spPr/>
      <dgm:t>
        <a:bodyPr/>
        <a:lstStyle/>
        <a:p>
          <a:pPr rtl="0"/>
          <a:r>
            <a:rPr lang="en-US" smtClean="0"/>
            <a:t>The precise control over the printing process ensures accurate and detailed prints, which is especially beneficial for intricate designs and patterns.</a:t>
          </a:r>
          <a:endParaRPr lang="en-IN"/>
        </a:p>
      </dgm:t>
    </dgm:pt>
    <dgm:pt modelId="{17B3DB89-9086-4418-B649-7EBADF01F488}" type="parTrans" cxnId="{2DBCC96C-A843-4C45-8215-C06992D27762}">
      <dgm:prSet/>
      <dgm:spPr/>
      <dgm:t>
        <a:bodyPr/>
        <a:lstStyle/>
        <a:p>
          <a:endParaRPr lang="en-US"/>
        </a:p>
      </dgm:t>
    </dgm:pt>
    <dgm:pt modelId="{53A33D8F-09C1-4866-807C-0E249F69CE91}" type="sibTrans" cxnId="{2DBCC96C-A843-4C45-8215-C06992D27762}">
      <dgm:prSet/>
      <dgm:spPr/>
      <dgm:t>
        <a:bodyPr/>
        <a:lstStyle/>
        <a:p>
          <a:endParaRPr lang="en-US"/>
        </a:p>
      </dgm:t>
    </dgm:pt>
    <dgm:pt modelId="{77E45B81-8C9B-441D-9503-FE251F5B74F1}">
      <dgm:prSet/>
      <dgm:spPr/>
      <dgm:t>
        <a:bodyPr/>
        <a:lstStyle/>
        <a:p>
          <a:pPr rtl="0"/>
          <a:r>
            <a:rPr lang="en-US" dirty="0" smtClean="0"/>
            <a:t>Screen printing machines can be scaled to meet the changing demands of the business. This machine can accommodate both small-scale and large-scale printing projects, making them suitable for businesses of various sizes.</a:t>
          </a:r>
          <a:endParaRPr lang="en-IN" dirty="0"/>
        </a:p>
      </dgm:t>
    </dgm:pt>
    <dgm:pt modelId="{E1C6101A-0DEA-4EFE-AFAA-941763400F55}" type="parTrans" cxnId="{D911ABAF-97FC-4AA7-822B-1A69656D847D}">
      <dgm:prSet/>
      <dgm:spPr/>
      <dgm:t>
        <a:bodyPr/>
        <a:lstStyle/>
        <a:p>
          <a:endParaRPr lang="en-US"/>
        </a:p>
      </dgm:t>
    </dgm:pt>
    <dgm:pt modelId="{AFB63D95-4193-4858-B044-350CA60F2115}" type="sibTrans" cxnId="{D911ABAF-97FC-4AA7-822B-1A69656D847D}">
      <dgm:prSet/>
      <dgm:spPr/>
      <dgm:t>
        <a:bodyPr/>
        <a:lstStyle/>
        <a:p>
          <a:endParaRPr lang="en-US"/>
        </a:p>
      </dgm:t>
    </dgm:pt>
    <dgm:pt modelId="{25745BC6-4D81-4188-96DB-5F1A7A32C77F}" type="pres">
      <dgm:prSet presAssocID="{A89207F8-1FB0-43DD-A5BA-9906C81F2B64}" presName="linear" presStyleCnt="0">
        <dgm:presLayoutVars>
          <dgm:animLvl val="lvl"/>
          <dgm:resizeHandles val="exact"/>
        </dgm:presLayoutVars>
      </dgm:prSet>
      <dgm:spPr/>
      <dgm:t>
        <a:bodyPr/>
        <a:lstStyle/>
        <a:p>
          <a:endParaRPr lang="en-US"/>
        </a:p>
      </dgm:t>
    </dgm:pt>
    <dgm:pt modelId="{6D7FFB11-AC05-446F-912B-E606BD7B37BC}" type="pres">
      <dgm:prSet presAssocID="{AA7DCBF9-A3ED-4F5D-9A2A-E0FAA8F4B9E4}" presName="parentText" presStyleLbl="node1" presStyleIdx="0" presStyleCnt="6">
        <dgm:presLayoutVars>
          <dgm:chMax val="0"/>
          <dgm:bulletEnabled val="1"/>
        </dgm:presLayoutVars>
      </dgm:prSet>
      <dgm:spPr/>
      <dgm:t>
        <a:bodyPr/>
        <a:lstStyle/>
        <a:p>
          <a:endParaRPr lang="en-US"/>
        </a:p>
      </dgm:t>
    </dgm:pt>
    <dgm:pt modelId="{3EACDC59-4246-4F58-89CF-E2302916F53F}" type="pres">
      <dgm:prSet presAssocID="{5FDEF8B7-9C29-4FE5-B6AB-11BB87303984}" presName="spacer" presStyleCnt="0"/>
      <dgm:spPr/>
    </dgm:pt>
    <dgm:pt modelId="{337E9072-B0A9-4BE4-86C6-E20FABFC2D3A}" type="pres">
      <dgm:prSet presAssocID="{940D58B4-E8BE-4569-86DA-0D677DCC72E9}" presName="parentText" presStyleLbl="node1" presStyleIdx="1" presStyleCnt="6">
        <dgm:presLayoutVars>
          <dgm:chMax val="0"/>
          <dgm:bulletEnabled val="1"/>
        </dgm:presLayoutVars>
      </dgm:prSet>
      <dgm:spPr/>
      <dgm:t>
        <a:bodyPr/>
        <a:lstStyle/>
        <a:p>
          <a:endParaRPr lang="en-US"/>
        </a:p>
      </dgm:t>
    </dgm:pt>
    <dgm:pt modelId="{818FBF60-9865-4F0C-B135-17BC2BE7F6D5}" type="pres">
      <dgm:prSet presAssocID="{7D811F82-914B-4F56-B3CA-0ABB9E4CC591}" presName="spacer" presStyleCnt="0"/>
      <dgm:spPr/>
    </dgm:pt>
    <dgm:pt modelId="{CF3A296B-AB19-497A-9352-58D0990097A8}" type="pres">
      <dgm:prSet presAssocID="{84F4A1C9-F2D2-4E19-8FDE-54E71DEEA67A}" presName="parentText" presStyleLbl="node1" presStyleIdx="2" presStyleCnt="6">
        <dgm:presLayoutVars>
          <dgm:chMax val="0"/>
          <dgm:bulletEnabled val="1"/>
        </dgm:presLayoutVars>
      </dgm:prSet>
      <dgm:spPr/>
      <dgm:t>
        <a:bodyPr/>
        <a:lstStyle/>
        <a:p>
          <a:endParaRPr lang="en-US"/>
        </a:p>
      </dgm:t>
    </dgm:pt>
    <dgm:pt modelId="{05D3AA30-EA53-4F09-AEB7-415B13177C8E}" type="pres">
      <dgm:prSet presAssocID="{992B9542-EE22-410E-988F-264219B82AB7}" presName="spacer" presStyleCnt="0"/>
      <dgm:spPr/>
    </dgm:pt>
    <dgm:pt modelId="{42393100-1B9A-4C6A-9FD1-23A71EA5152E}" type="pres">
      <dgm:prSet presAssocID="{4F2404CF-BD6D-43CB-9726-660D8B1ED9B6}" presName="parentText" presStyleLbl="node1" presStyleIdx="3" presStyleCnt="6">
        <dgm:presLayoutVars>
          <dgm:chMax val="0"/>
          <dgm:bulletEnabled val="1"/>
        </dgm:presLayoutVars>
      </dgm:prSet>
      <dgm:spPr/>
      <dgm:t>
        <a:bodyPr/>
        <a:lstStyle/>
        <a:p>
          <a:endParaRPr lang="en-US"/>
        </a:p>
      </dgm:t>
    </dgm:pt>
    <dgm:pt modelId="{C3DDD3E1-601C-447F-BCB1-7EB56CFD2F96}" type="pres">
      <dgm:prSet presAssocID="{E1C809A0-877A-4FD5-843F-17F2268F15DB}" presName="spacer" presStyleCnt="0"/>
      <dgm:spPr/>
    </dgm:pt>
    <dgm:pt modelId="{FE7D4C5C-BC19-4177-90A0-F8E64741FA55}" type="pres">
      <dgm:prSet presAssocID="{1761495C-FF51-4214-A2D3-2E9E48767FB8}" presName="parentText" presStyleLbl="node1" presStyleIdx="4" presStyleCnt="6">
        <dgm:presLayoutVars>
          <dgm:chMax val="0"/>
          <dgm:bulletEnabled val="1"/>
        </dgm:presLayoutVars>
      </dgm:prSet>
      <dgm:spPr/>
      <dgm:t>
        <a:bodyPr/>
        <a:lstStyle/>
        <a:p>
          <a:endParaRPr lang="en-US"/>
        </a:p>
      </dgm:t>
    </dgm:pt>
    <dgm:pt modelId="{BE985200-328B-4623-BF88-5D1583981E7E}" type="pres">
      <dgm:prSet presAssocID="{53A33D8F-09C1-4866-807C-0E249F69CE91}" presName="spacer" presStyleCnt="0"/>
      <dgm:spPr/>
    </dgm:pt>
    <dgm:pt modelId="{F45AED0C-4B46-4957-886D-4FADA773C0D3}" type="pres">
      <dgm:prSet presAssocID="{77E45B81-8C9B-441D-9503-FE251F5B74F1}" presName="parentText" presStyleLbl="node1" presStyleIdx="5" presStyleCnt="6">
        <dgm:presLayoutVars>
          <dgm:chMax val="0"/>
          <dgm:bulletEnabled val="1"/>
        </dgm:presLayoutVars>
      </dgm:prSet>
      <dgm:spPr/>
      <dgm:t>
        <a:bodyPr/>
        <a:lstStyle/>
        <a:p>
          <a:endParaRPr lang="en-US"/>
        </a:p>
      </dgm:t>
    </dgm:pt>
  </dgm:ptLst>
  <dgm:cxnLst>
    <dgm:cxn modelId="{92F3B04B-70B3-44ED-83D2-15BAEAC0D21A}" srcId="{A89207F8-1FB0-43DD-A5BA-9906C81F2B64}" destId="{84F4A1C9-F2D2-4E19-8FDE-54E71DEEA67A}" srcOrd="2" destOrd="0" parTransId="{C2EE6F19-5E0E-42AE-9B41-87747CE1425C}" sibTransId="{992B9542-EE22-410E-988F-264219B82AB7}"/>
    <dgm:cxn modelId="{5123B10E-7EEF-4365-A86F-6B4C1704F78A}" type="presOf" srcId="{A89207F8-1FB0-43DD-A5BA-9906C81F2B64}" destId="{25745BC6-4D81-4188-96DB-5F1A7A32C77F}" srcOrd="0" destOrd="0" presId="urn:microsoft.com/office/officeart/2005/8/layout/vList2"/>
    <dgm:cxn modelId="{2DBCC96C-A843-4C45-8215-C06992D27762}" srcId="{A89207F8-1FB0-43DD-A5BA-9906C81F2B64}" destId="{1761495C-FF51-4214-A2D3-2E9E48767FB8}" srcOrd="4" destOrd="0" parTransId="{17B3DB89-9086-4418-B649-7EBADF01F488}" sibTransId="{53A33D8F-09C1-4866-807C-0E249F69CE91}"/>
    <dgm:cxn modelId="{D911ABAF-97FC-4AA7-822B-1A69656D847D}" srcId="{A89207F8-1FB0-43DD-A5BA-9906C81F2B64}" destId="{77E45B81-8C9B-441D-9503-FE251F5B74F1}" srcOrd="5" destOrd="0" parTransId="{E1C6101A-0DEA-4EFE-AFAA-941763400F55}" sibTransId="{AFB63D95-4193-4858-B044-350CA60F2115}"/>
    <dgm:cxn modelId="{DC0A84C5-BAFA-4A17-ABD9-C6DBED1C69BF}" type="presOf" srcId="{AA7DCBF9-A3ED-4F5D-9A2A-E0FAA8F4B9E4}" destId="{6D7FFB11-AC05-446F-912B-E606BD7B37BC}" srcOrd="0" destOrd="0" presId="urn:microsoft.com/office/officeart/2005/8/layout/vList2"/>
    <dgm:cxn modelId="{4093DBAB-30FE-4DAE-AC48-A114D2F97456}" srcId="{A89207F8-1FB0-43DD-A5BA-9906C81F2B64}" destId="{4F2404CF-BD6D-43CB-9726-660D8B1ED9B6}" srcOrd="3" destOrd="0" parTransId="{E0491CF5-C101-4D22-B385-FCF796935C3E}" sibTransId="{E1C809A0-877A-4FD5-843F-17F2268F15DB}"/>
    <dgm:cxn modelId="{0D578F6F-910C-4C3C-98A1-1C635431ADD7}" type="presOf" srcId="{940D58B4-E8BE-4569-86DA-0D677DCC72E9}" destId="{337E9072-B0A9-4BE4-86C6-E20FABFC2D3A}" srcOrd="0" destOrd="0" presId="urn:microsoft.com/office/officeart/2005/8/layout/vList2"/>
    <dgm:cxn modelId="{B7183EC0-A034-44E5-A8E5-3FD180C54998}" type="presOf" srcId="{1761495C-FF51-4214-A2D3-2E9E48767FB8}" destId="{FE7D4C5C-BC19-4177-90A0-F8E64741FA55}" srcOrd="0" destOrd="0" presId="urn:microsoft.com/office/officeart/2005/8/layout/vList2"/>
    <dgm:cxn modelId="{7FC5B46E-9AF0-4C5E-ADDC-B2ED5913B585}" type="presOf" srcId="{84F4A1C9-F2D2-4E19-8FDE-54E71DEEA67A}" destId="{CF3A296B-AB19-497A-9352-58D0990097A8}" srcOrd="0" destOrd="0" presId="urn:microsoft.com/office/officeart/2005/8/layout/vList2"/>
    <dgm:cxn modelId="{40A01424-FBBC-4C83-A7D7-53B9E96A2FDC}" type="presOf" srcId="{77E45B81-8C9B-441D-9503-FE251F5B74F1}" destId="{F45AED0C-4B46-4957-886D-4FADA773C0D3}" srcOrd="0" destOrd="0" presId="urn:microsoft.com/office/officeart/2005/8/layout/vList2"/>
    <dgm:cxn modelId="{A2121897-EFFE-456E-BCD3-35D3B57DEECA}" srcId="{A89207F8-1FB0-43DD-A5BA-9906C81F2B64}" destId="{940D58B4-E8BE-4569-86DA-0D677DCC72E9}" srcOrd="1" destOrd="0" parTransId="{DBDB4653-9C2F-4036-AC1A-A9F5C824F7BA}" sibTransId="{7D811F82-914B-4F56-B3CA-0ABB9E4CC591}"/>
    <dgm:cxn modelId="{F446233F-DE13-463B-B634-6F0BCC4E8CCC}" type="presOf" srcId="{4F2404CF-BD6D-43CB-9726-660D8B1ED9B6}" destId="{42393100-1B9A-4C6A-9FD1-23A71EA5152E}" srcOrd="0" destOrd="0" presId="urn:microsoft.com/office/officeart/2005/8/layout/vList2"/>
    <dgm:cxn modelId="{24E82A02-920A-4C17-AD17-2B776F5C701A}" srcId="{A89207F8-1FB0-43DD-A5BA-9906C81F2B64}" destId="{AA7DCBF9-A3ED-4F5D-9A2A-E0FAA8F4B9E4}" srcOrd="0" destOrd="0" parTransId="{FDA763C9-79DB-43A8-81B7-321751A1FA14}" sibTransId="{5FDEF8B7-9C29-4FE5-B6AB-11BB87303984}"/>
    <dgm:cxn modelId="{4BFC4812-82A3-4A92-973D-C72673E1DA26}" type="presParOf" srcId="{25745BC6-4D81-4188-96DB-5F1A7A32C77F}" destId="{6D7FFB11-AC05-446F-912B-E606BD7B37BC}" srcOrd="0" destOrd="0" presId="urn:microsoft.com/office/officeart/2005/8/layout/vList2"/>
    <dgm:cxn modelId="{452DE014-E86D-4791-B909-EB437FC25B44}" type="presParOf" srcId="{25745BC6-4D81-4188-96DB-5F1A7A32C77F}" destId="{3EACDC59-4246-4F58-89CF-E2302916F53F}" srcOrd="1" destOrd="0" presId="urn:microsoft.com/office/officeart/2005/8/layout/vList2"/>
    <dgm:cxn modelId="{FC3A24F1-70FA-431A-B695-C449E267612A}" type="presParOf" srcId="{25745BC6-4D81-4188-96DB-5F1A7A32C77F}" destId="{337E9072-B0A9-4BE4-86C6-E20FABFC2D3A}" srcOrd="2" destOrd="0" presId="urn:microsoft.com/office/officeart/2005/8/layout/vList2"/>
    <dgm:cxn modelId="{B3A8AE50-7128-43F2-BB1A-7AB6CFBCAD89}" type="presParOf" srcId="{25745BC6-4D81-4188-96DB-5F1A7A32C77F}" destId="{818FBF60-9865-4F0C-B135-17BC2BE7F6D5}" srcOrd="3" destOrd="0" presId="urn:microsoft.com/office/officeart/2005/8/layout/vList2"/>
    <dgm:cxn modelId="{E224D1C4-826D-4177-90BF-32043C675B89}" type="presParOf" srcId="{25745BC6-4D81-4188-96DB-5F1A7A32C77F}" destId="{CF3A296B-AB19-497A-9352-58D0990097A8}" srcOrd="4" destOrd="0" presId="urn:microsoft.com/office/officeart/2005/8/layout/vList2"/>
    <dgm:cxn modelId="{809E19C4-D5ED-4EEF-9DAE-65BFB32154B9}" type="presParOf" srcId="{25745BC6-4D81-4188-96DB-5F1A7A32C77F}" destId="{05D3AA30-EA53-4F09-AEB7-415B13177C8E}" srcOrd="5" destOrd="0" presId="urn:microsoft.com/office/officeart/2005/8/layout/vList2"/>
    <dgm:cxn modelId="{43C9E317-C0F0-4544-966B-23653CCF0DD5}" type="presParOf" srcId="{25745BC6-4D81-4188-96DB-5F1A7A32C77F}" destId="{42393100-1B9A-4C6A-9FD1-23A71EA5152E}" srcOrd="6" destOrd="0" presId="urn:microsoft.com/office/officeart/2005/8/layout/vList2"/>
    <dgm:cxn modelId="{761A912C-2B9F-47ED-87DD-875E710BF2AB}" type="presParOf" srcId="{25745BC6-4D81-4188-96DB-5F1A7A32C77F}" destId="{C3DDD3E1-601C-447F-BCB1-7EB56CFD2F96}" srcOrd="7" destOrd="0" presId="urn:microsoft.com/office/officeart/2005/8/layout/vList2"/>
    <dgm:cxn modelId="{7E02067C-0964-4496-A370-DB6F1710DFED}" type="presParOf" srcId="{25745BC6-4D81-4188-96DB-5F1A7A32C77F}" destId="{FE7D4C5C-BC19-4177-90A0-F8E64741FA55}" srcOrd="8" destOrd="0" presId="urn:microsoft.com/office/officeart/2005/8/layout/vList2"/>
    <dgm:cxn modelId="{D8D9E7BC-3C6F-4B3E-BF62-CC18E116D5D8}" type="presParOf" srcId="{25745BC6-4D81-4188-96DB-5F1A7A32C77F}" destId="{BE985200-328B-4623-BF88-5D1583981E7E}" srcOrd="9" destOrd="0" presId="urn:microsoft.com/office/officeart/2005/8/layout/vList2"/>
    <dgm:cxn modelId="{AA3DCCC4-4D58-43AA-B733-BF66A3EE88F1}" type="presParOf" srcId="{25745BC6-4D81-4188-96DB-5F1A7A32C77F}" destId="{F45AED0C-4B46-4957-886D-4FADA773C0D3}"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3570E0-982B-4D9D-BDED-5B93D7694A32}" type="doc">
      <dgm:prSet loTypeId="urn:microsoft.com/office/officeart/2005/8/layout/vList2" loCatId="list" qsTypeId="urn:microsoft.com/office/officeart/2005/8/quickstyle/simple3" qsCatId="simple" csTypeId="urn:microsoft.com/office/officeart/2005/8/colors/colorful1" csCatId="colorful"/>
      <dgm:spPr/>
      <dgm:t>
        <a:bodyPr/>
        <a:lstStyle/>
        <a:p>
          <a:endParaRPr lang="en-US"/>
        </a:p>
      </dgm:t>
    </dgm:pt>
    <dgm:pt modelId="{C95C1216-3BEE-4CCF-B2BE-D13ABF0FFF01}">
      <dgm:prSet/>
      <dgm:spPr/>
      <dgm:t>
        <a:bodyPr/>
        <a:lstStyle/>
        <a:p>
          <a:pPr rtl="0"/>
          <a:r>
            <a:rPr lang="en-US" smtClean="0">
              <a:latin typeface="+mj-lt"/>
            </a:rPr>
            <a:t>The control panel allows the operator to set cutting parameters such as cutting length, stack height, and cutting speed. This model include a digital display for easy monitoring and adjustment of settings.</a:t>
          </a:r>
          <a:endParaRPr lang="en-IN">
            <a:latin typeface="+mj-lt"/>
          </a:endParaRPr>
        </a:p>
      </dgm:t>
    </dgm:pt>
    <dgm:pt modelId="{7A02E373-C9F6-4892-8F55-2270EBDFE867}" type="parTrans" cxnId="{A92AB7E1-6BC8-4394-875C-5BC2761B7FD2}">
      <dgm:prSet/>
      <dgm:spPr/>
      <dgm:t>
        <a:bodyPr/>
        <a:lstStyle/>
        <a:p>
          <a:endParaRPr lang="en-US">
            <a:latin typeface="+mj-lt"/>
          </a:endParaRPr>
        </a:p>
      </dgm:t>
    </dgm:pt>
    <dgm:pt modelId="{44ADB116-FF48-49DF-8B80-605A385004A7}" type="sibTrans" cxnId="{A92AB7E1-6BC8-4394-875C-5BC2761B7FD2}">
      <dgm:prSet/>
      <dgm:spPr/>
      <dgm:t>
        <a:bodyPr/>
        <a:lstStyle/>
        <a:p>
          <a:endParaRPr lang="en-US">
            <a:latin typeface="+mj-lt"/>
          </a:endParaRPr>
        </a:p>
      </dgm:t>
    </dgm:pt>
    <dgm:pt modelId="{E06C021F-DC07-45EB-8A94-6D36D2DA6311}">
      <dgm:prSet/>
      <dgm:spPr/>
      <dgm:t>
        <a:bodyPr/>
        <a:lstStyle/>
        <a:p>
          <a:pPr rtl="0"/>
          <a:r>
            <a:rPr lang="en-US" smtClean="0">
              <a:latin typeface="+mj-lt"/>
            </a:rPr>
            <a:t>The clamp holds the paper stack in place during the cutting process to prevent slippage and ensure consistent cutting accuracy. It is often equipped with adjustable pressure settings to accommodate different types of paper materials.</a:t>
          </a:r>
          <a:endParaRPr lang="en-IN">
            <a:latin typeface="+mj-lt"/>
          </a:endParaRPr>
        </a:p>
      </dgm:t>
    </dgm:pt>
    <dgm:pt modelId="{327758B5-DFA7-4559-A595-A1D3868310C7}" type="parTrans" cxnId="{55F0FFE9-EAAF-4D97-AAD1-4E9064975EF9}">
      <dgm:prSet/>
      <dgm:spPr/>
      <dgm:t>
        <a:bodyPr/>
        <a:lstStyle/>
        <a:p>
          <a:endParaRPr lang="en-US">
            <a:latin typeface="+mj-lt"/>
          </a:endParaRPr>
        </a:p>
      </dgm:t>
    </dgm:pt>
    <dgm:pt modelId="{A8EBCC3A-D3EB-467B-8B94-58671B8556F9}" type="sibTrans" cxnId="{55F0FFE9-EAAF-4D97-AAD1-4E9064975EF9}">
      <dgm:prSet/>
      <dgm:spPr/>
      <dgm:t>
        <a:bodyPr/>
        <a:lstStyle/>
        <a:p>
          <a:endParaRPr lang="en-US">
            <a:latin typeface="+mj-lt"/>
          </a:endParaRPr>
        </a:p>
      </dgm:t>
    </dgm:pt>
    <dgm:pt modelId="{E548272C-CB13-4425-B2AD-5088C9942E79}">
      <dgm:prSet/>
      <dgm:spPr/>
      <dgm:t>
        <a:bodyPr/>
        <a:lstStyle/>
        <a:p>
          <a:pPr rtl="0"/>
          <a:r>
            <a:rPr lang="en-US" smtClean="0">
              <a:latin typeface="+mj-lt"/>
            </a:rPr>
            <a:t>To ensure the safety of the operator, This paper cutter machine is equipped with various safety features such as infrared barriers, safety locks, and emergency stop buttons.</a:t>
          </a:r>
          <a:endParaRPr lang="en-IN">
            <a:latin typeface="+mj-lt"/>
          </a:endParaRPr>
        </a:p>
      </dgm:t>
    </dgm:pt>
    <dgm:pt modelId="{06915204-2F80-4EF6-8034-7A4255D69F5D}" type="parTrans" cxnId="{20F7378E-D3D6-40CC-8617-CE488CFA4F37}">
      <dgm:prSet/>
      <dgm:spPr/>
      <dgm:t>
        <a:bodyPr/>
        <a:lstStyle/>
        <a:p>
          <a:endParaRPr lang="en-US">
            <a:latin typeface="+mj-lt"/>
          </a:endParaRPr>
        </a:p>
      </dgm:t>
    </dgm:pt>
    <dgm:pt modelId="{ADAAAB06-7251-492D-80E3-5B7DAFE7628E}" type="sibTrans" cxnId="{20F7378E-D3D6-40CC-8617-CE488CFA4F37}">
      <dgm:prSet/>
      <dgm:spPr/>
      <dgm:t>
        <a:bodyPr/>
        <a:lstStyle/>
        <a:p>
          <a:endParaRPr lang="en-US">
            <a:latin typeface="+mj-lt"/>
          </a:endParaRPr>
        </a:p>
      </dgm:t>
    </dgm:pt>
    <dgm:pt modelId="{5993F94F-FBCF-4CD6-8877-48F64467F99D}">
      <dgm:prSet/>
      <dgm:spPr/>
      <dgm:t>
        <a:bodyPr/>
        <a:lstStyle/>
        <a:p>
          <a:pPr rtl="0"/>
          <a:r>
            <a:rPr lang="en-US" smtClean="0">
              <a:latin typeface="+mj-lt"/>
            </a:rPr>
            <a:t>This model allow users to store multiple cutting programs, making it easier to switch between different cutting tasks or materials without reconfiguring the machine each time.</a:t>
          </a:r>
          <a:endParaRPr lang="en-IN">
            <a:latin typeface="+mj-lt"/>
          </a:endParaRPr>
        </a:p>
      </dgm:t>
    </dgm:pt>
    <dgm:pt modelId="{95FB6399-BC69-4170-9BA7-70B9B245CFCA}" type="parTrans" cxnId="{0DD2BC95-44C5-42C5-8D67-1F7E021A0377}">
      <dgm:prSet/>
      <dgm:spPr/>
      <dgm:t>
        <a:bodyPr/>
        <a:lstStyle/>
        <a:p>
          <a:endParaRPr lang="en-US">
            <a:latin typeface="+mj-lt"/>
          </a:endParaRPr>
        </a:p>
      </dgm:t>
    </dgm:pt>
    <dgm:pt modelId="{C090095B-3654-46D6-AF74-397A6BC4C14F}" type="sibTrans" cxnId="{0DD2BC95-44C5-42C5-8D67-1F7E021A0377}">
      <dgm:prSet/>
      <dgm:spPr/>
      <dgm:t>
        <a:bodyPr/>
        <a:lstStyle/>
        <a:p>
          <a:endParaRPr lang="en-US">
            <a:latin typeface="+mj-lt"/>
          </a:endParaRPr>
        </a:p>
      </dgm:t>
    </dgm:pt>
    <dgm:pt modelId="{367B1A09-2115-45E0-84F6-D1381E2E20D4}">
      <dgm:prSet/>
      <dgm:spPr/>
      <dgm:t>
        <a:bodyPr/>
        <a:lstStyle/>
        <a:p>
          <a:pPr rtl="0"/>
          <a:r>
            <a:rPr lang="en-US" smtClean="0">
              <a:latin typeface="+mj-lt"/>
            </a:rPr>
            <a:t>The control panel on paper cutter machine is typically designed to be user-friendly, with intuitive interfaces that make it easy for operators to set cutting parameters.</a:t>
          </a:r>
          <a:endParaRPr lang="en-IN">
            <a:latin typeface="+mj-lt"/>
          </a:endParaRPr>
        </a:p>
      </dgm:t>
    </dgm:pt>
    <dgm:pt modelId="{59BF0BAE-52EF-46A8-AB7D-944C335F0733}" type="parTrans" cxnId="{66739D61-3C1A-4750-8751-32CCD2706773}">
      <dgm:prSet/>
      <dgm:spPr/>
      <dgm:t>
        <a:bodyPr/>
        <a:lstStyle/>
        <a:p>
          <a:endParaRPr lang="en-US">
            <a:latin typeface="+mj-lt"/>
          </a:endParaRPr>
        </a:p>
      </dgm:t>
    </dgm:pt>
    <dgm:pt modelId="{FF1C499B-644A-4683-B895-E3877F61955F}" type="sibTrans" cxnId="{66739D61-3C1A-4750-8751-32CCD2706773}">
      <dgm:prSet/>
      <dgm:spPr/>
      <dgm:t>
        <a:bodyPr/>
        <a:lstStyle/>
        <a:p>
          <a:endParaRPr lang="en-US">
            <a:latin typeface="+mj-lt"/>
          </a:endParaRPr>
        </a:p>
      </dgm:t>
    </dgm:pt>
    <dgm:pt modelId="{DE331119-FEF7-4A4B-B74D-3E2804BAB88C}" type="pres">
      <dgm:prSet presAssocID="{833570E0-982B-4D9D-BDED-5B93D7694A32}" presName="linear" presStyleCnt="0">
        <dgm:presLayoutVars>
          <dgm:animLvl val="lvl"/>
          <dgm:resizeHandles val="exact"/>
        </dgm:presLayoutVars>
      </dgm:prSet>
      <dgm:spPr/>
      <dgm:t>
        <a:bodyPr/>
        <a:lstStyle/>
        <a:p>
          <a:endParaRPr lang="en-US"/>
        </a:p>
      </dgm:t>
    </dgm:pt>
    <dgm:pt modelId="{8A5C2CB2-239B-4461-99D3-B5CDA30F19CF}" type="pres">
      <dgm:prSet presAssocID="{C95C1216-3BEE-4CCF-B2BE-D13ABF0FFF01}" presName="parentText" presStyleLbl="node1" presStyleIdx="0" presStyleCnt="5">
        <dgm:presLayoutVars>
          <dgm:chMax val="0"/>
          <dgm:bulletEnabled val="1"/>
        </dgm:presLayoutVars>
      </dgm:prSet>
      <dgm:spPr/>
      <dgm:t>
        <a:bodyPr/>
        <a:lstStyle/>
        <a:p>
          <a:endParaRPr lang="en-US"/>
        </a:p>
      </dgm:t>
    </dgm:pt>
    <dgm:pt modelId="{48CF14CE-2D8B-4873-A603-7633621CD094}" type="pres">
      <dgm:prSet presAssocID="{44ADB116-FF48-49DF-8B80-605A385004A7}" presName="spacer" presStyleCnt="0"/>
      <dgm:spPr/>
    </dgm:pt>
    <dgm:pt modelId="{F6923000-B4C3-41C0-9407-F8630BB6F99D}" type="pres">
      <dgm:prSet presAssocID="{E06C021F-DC07-45EB-8A94-6D36D2DA6311}" presName="parentText" presStyleLbl="node1" presStyleIdx="1" presStyleCnt="5">
        <dgm:presLayoutVars>
          <dgm:chMax val="0"/>
          <dgm:bulletEnabled val="1"/>
        </dgm:presLayoutVars>
      </dgm:prSet>
      <dgm:spPr/>
      <dgm:t>
        <a:bodyPr/>
        <a:lstStyle/>
        <a:p>
          <a:endParaRPr lang="en-US"/>
        </a:p>
      </dgm:t>
    </dgm:pt>
    <dgm:pt modelId="{3B2A58FB-C418-4F49-9CC5-134698AC25E1}" type="pres">
      <dgm:prSet presAssocID="{A8EBCC3A-D3EB-467B-8B94-58671B8556F9}" presName="spacer" presStyleCnt="0"/>
      <dgm:spPr/>
    </dgm:pt>
    <dgm:pt modelId="{D0C66F8E-6240-4FE3-99BC-702AA8A418BF}" type="pres">
      <dgm:prSet presAssocID="{E548272C-CB13-4425-B2AD-5088C9942E79}" presName="parentText" presStyleLbl="node1" presStyleIdx="2" presStyleCnt="5">
        <dgm:presLayoutVars>
          <dgm:chMax val="0"/>
          <dgm:bulletEnabled val="1"/>
        </dgm:presLayoutVars>
      </dgm:prSet>
      <dgm:spPr/>
      <dgm:t>
        <a:bodyPr/>
        <a:lstStyle/>
        <a:p>
          <a:endParaRPr lang="en-US"/>
        </a:p>
      </dgm:t>
    </dgm:pt>
    <dgm:pt modelId="{97798D8D-1006-4D6D-BB6A-86D0CB8BD108}" type="pres">
      <dgm:prSet presAssocID="{ADAAAB06-7251-492D-80E3-5B7DAFE7628E}" presName="spacer" presStyleCnt="0"/>
      <dgm:spPr/>
    </dgm:pt>
    <dgm:pt modelId="{61B73AB9-77CA-49CF-AD3B-451A71BB3C40}" type="pres">
      <dgm:prSet presAssocID="{5993F94F-FBCF-4CD6-8877-48F64467F99D}" presName="parentText" presStyleLbl="node1" presStyleIdx="3" presStyleCnt="5">
        <dgm:presLayoutVars>
          <dgm:chMax val="0"/>
          <dgm:bulletEnabled val="1"/>
        </dgm:presLayoutVars>
      </dgm:prSet>
      <dgm:spPr/>
      <dgm:t>
        <a:bodyPr/>
        <a:lstStyle/>
        <a:p>
          <a:endParaRPr lang="en-US"/>
        </a:p>
      </dgm:t>
    </dgm:pt>
    <dgm:pt modelId="{092AD629-FDF3-430A-B7D3-51533A19BC80}" type="pres">
      <dgm:prSet presAssocID="{C090095B-3654-46D6-AF74-397A6BC4C14F}" presName="spacer" presStyleCnt="0"/>
      <dgm:spPr/>
    </dgm:pt>
    <dgm:pt modelId="{F94CDAC4-B9B4-4052-89C3-59397E5AD6B0}" type="pres">
      <dgm:prSet presAssocID="{367B1A09-2115-45E0-84F6-D1381E2E20D4}" presName="parentText" presStyleLbl="node1" presStyleIdx="4" presStyleCnt="5">
        <dgm:presLayoutVars>
          <dgm:chMax val="0"/>
          <dgm:bulletEnabled val="1"/>
        </dgm:presLayoutVars>
      </dgm:prSet>
      <dgm:spPr/>
      <dgm:t>
        <a:bodyPr/>
        <a:lstStyle/>
        <a:p>
          <a:endParaRPr lang="en-US"/>
        </a:p>
      </dgm:t>
    </dgm:pt>
  </dgm:ptLst>
  <dgm:cxnLst>
    <dgm:cxn modelId="{50837C6A-933D-49F6-A175-4B5C9D204798}" type="presOf" srcId="{C95C1216-3BEE-4CCF-B2BE-D13ABF0FFF01}" destId="{8A5C2CB2-239B-4461-99D3-B5CDA30F19CF}" srcOrd="0" destOrd="0" presId="urn:microsoft.com/office/officeart/2005/8/layout/vList2"/>
    <dgm:cxn modelId="{55F0FFE9-EAAF-4D97-AAD1-4E9064975EF9}" srcId="{833570E0-982B-4D9D-BDED-5B93D7694A32}" destId="{E06C021F-DC07-45EB-8A94-6D36D2DA6311}" srcOrd="1" destOrd="0" parTransId="{327758B5-DFA7-4559-A595-A1D3868310C7}" sibTransId="{A8EBCC3A-D3EB-467B-8B94-58671B8556F9}"/>
    <dgm:cxn modelId="{A92AB7E1-6BC8-4394-875C-5BC2761B7FD2}" srcId="{833570E0-982B-4D9D-BDED-5B93D7694A32}" destId="{C95C1216-3BEE-4CCF-B2BE-D13ABF0FFF01}" srcOrd="0" destOrd="0" parTransId="{7A02E373-C9F6-4892-8F55-2270EBDFE867}" sibTransId="{44ADB116-FF48-49DF-8B80-605A385004A7}"/>
    <dgm:cxn modelId="{A4DCA3DA-9C02-42A6-B262-1AB9B59B0913}" type="presOf" srcId="{5993F94F-FBCF-4CD6-8877-48F64467F99D}" destId="{61B73AB9-77CA-49CF-AD3B-451A71BB3C40}" srcOrd="0" destOrd="0" presId="urn:microsoft.com/office/officeart/2005/8/layout/vList2"/>
    <dgm:cxn modelId="{7BB363BF-B77F-4481-99FA-DCF00B6525BA}" type="presOf" srcId="{367B1A09-2115-45E0-84F6-D1381E2E20D4}" destId="{F94CDAC4-B9B4-4052-89C3-59397E5AD6B0}" srcOrd="0" destOrd="0" presId="urn:microsoft.com/office/officeart/2005/8/layout/vList2"/>
    <dgm:cxn modelId="{EC4C622D-CA0E-4D49-897E-7C5D6AEFB2F7}" type="presOf" srcId="{E06C021F-DC07-45EB-8A94-6D36D2DA6311}" destId="{F6923000-B4C3-41C0-9407-F8630BB6F99D}" srcOrd="0" destOrd="0" presId="urn:microsoft.com/office/officeart/2005/8/layout/vList2"/>
    <dgm:cxn modelId="{66739D61-3C1A-4750-8751-32CCD2706773}" srcId="{833570E0-982B-4D9D-BDED-5B93D7694A32}" destId="{367B1A09-2115-45E0-84F6-D1381E2E20D4}" srcOrd="4" destOrd="0" parTransId="{59BF0BAE-52EF-46A8-AB7D-944C335F0733}" sibTransId="{FF1C499B-644A-4683-B895-E3877F61955F}"/>
    <dgm:cxn modelId="{1A355FD9-B4B9-4FFA-8ADB-AC42DCC25F00}" type="presOf" srcId="{833570E0-982B-4D9D-BDED-5B93D7694A32}" destId="{DE331119-FEF7-4A4B-B74D-3E2804BAB88C}" srcOrd="0" destOrd="0" presId="urn:microsoft.com/office/officeart/2005/8/layout/vList2"/>
    <dgm:cxn modelId="{20F7378E-D3D6-40CC-8617-CE488CFA4F37}" srcId="{833570E0-982B-4D9D-BDED-5B93D7694A32}" destId="{E548272C-CB13-4425-B2AD-5088C9942E79}" srcOrd="2" destOrd="0" parTransId="{06915204-2F80-4EF6-8034-7A4255D69F5D}" sibTransId="{ADAAAB06-7251-492D-80E3-5B7DAFE7628E}"/>
    <dgm:cxn modelId="{0DD2BC95-44C5-42C5-8D67-1F7E021A0377}" srcId="{833570E0-982B-4D9D-BDED-5B93D7694A32}" destId="{5993F94F-FBCF-4CD6-8877-48F64467F99D}" srcOrd="3" destOrd="0" parTransId="{95FB6399-BC69-4170-9BA7-70B9B245CFCA}" sibTransId="{C090095B-3654-46D6-AF74-397A6BC4C14F}"/>
    <dgm:cxn modelId="{CBA9CF16-FDB4-41E5-A158-2C2EDA47AE6E}" type="presOf" srcId="{E548272C-CB13-4425-B2AD-5088C9942E79}" destId="{D0C66F8E-6240-4FE3-99BC-702AA8A418BF}" srcOrd="0" destOrd="0" presId="urn:microsoft.com/office/officeart/2005/8/layout/vList2"/>
    <dgm:cxn modelId="{4EE06AED-A396-407F-86FC-EFF2312F6ED0}" type="presParOf" srcId="{DE331119-FEF7-4A4B-B74D-3E2804BAB88C}" destId="{8A5C2CB2-239B-4461-99D3-B5CDA30F19CF}" srcOrd="0" destOrd="0" presId="urn:microsoft.com/office/officeart/2005/8/layout/vList2"/>
    <dgm:cxn modelId="{4E649645-B7C0-4FD7-8CE1-C3B859BE30DD}" type="presParOf" srcId="{DE331119-FEF7-4A4B-B74D-3E2804BAB88C}" destId="{48CF14CE-2D8B-4873-A603-7633621CD094}" srcOrd="1" destOrd="0" presId="urn:microsoft.com/office/officeart/2005/8/layout/vList2"/>
    <dgm:cxn modelId="{92FCADBB-4017-4900-B819-58ECD2AF1E8B}" type="presParOf" srcId="{DE331119-FEF7-4A4B-B74D-3E2804BAB88C}" destId="{F6923000-B4C3-41C0-9407-F8630BB6F99D}" srcOrd="2" destOrd="0" presId="urn:microsoft.com/office/officeart/2005/8/layout/vList2"/>
    <dgm:cxn modelId="{57B4A996-028C-4C4E-A3E7-21ED43D4141F}" type="presParOf" srcId="{DE331119-FEF7-4A4B-B74D-3E2804BAB88C}" destId="{3B2A58FB-C418-4F49-9CC5-134698AC25E1}" srcOrd="3" destOrd="0" presId="urn:microsoft.com/office/officeart/2005/8/layout/vList2"/>
    <dgm:cxn modelId="{6A52EF8F-47EE-47AC-A31D-12848E70470B}" type="presParOf" srcId="{DE331119-FEF7-4A4B-B74D-3E2804BAB88C}" destId="{D0C66F8E-6240-4FE3-99BC-702AA8A418BF}" srcOrd="4" destOrd="0" presId="urn:microsoft.com/office/officeart/2005/8/layout/vList2"/>
    <dgm:cxn modelId="{0694F3BF-3ABA-472E-A9F3-347111E03F7A}" type="presParOf" srcId="{DE331119-FEF7-4A4B-B74D-3E2804BAB88C}" destId="{97798D8D-1006-4D6D-BB6A-86D0CB8BD108}" srcOrd="5" destOrd="0" presId="urn:microsoft.com/office/officeart/2005/8/layout/vList2"/>
    <dgm:cxn modelId="{7474D717-1536-493D-BF90-578749B8C83D}" type="presParOf" srcId="{DE331119-FEF7-4A4B-B74D-3E2804BAB88C}" destId="{61B73AB9-77CA-49CF-AD3B-451A71BB3C40}" srcOrd="6" destOrd="0" presId="urn:microsoft.com/office/officeart/2005/8/layout/vList2"/>
    <dgm:cxn modelId="{567E5A5E-7F0C-496D-A62B-A026DFD78D3F}" type="presParOf" srcId="{DE331119-FEF7-4A4B-B74D-3E2804BAB88C}" destId="{092AD629-FDF3-430A-B7D3-51533A19BC80}" srcOrd="7" destOrd="0" presId="urn:microsoft.com/office/officeart/2005/8/layout/vList2"/>
    <dgm:cxn modelId="{08AB6F08-8D3D-4499-BE82-8A56866E354A}" type="presParOf" srcId="{DE331119-FEF7-4A4B-B74D-3E2804BAB88C}" destId="{F94CDAC4-B9B4-4052-89C3-59397E5AD6B0}"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3570E0-982B-4D9D-BDED-5B93D7694A32}"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C95C1216-3BEE-4CCF-B2BE-D13ABF0FFF01}">
      <dgm:prSet/>
      <dgm:spPr/>
      <dgm:t>
        <a:bodyPr/>
        <a:lstStyle/>
        <a:p>
          <a:pPr rtl="0"/>
          <a:r>
            <a:rPr lang="en-US" dirty="0" smtClean="0">
              <a:latin typeface="Times New Roman" panose="02020603050405020304" pitchFamily="18" charset="0"/>
              <a:cs typeface="Times New Roman" panose="02020603050405020304" pitchFamily="18" charset="0"/>
            </a:rPr>
            <a:t>This machine is</a:t>
          </a:r>
          <a:r>
            <a:rPr lang="en-US" b="0" i="0" dirty="0" smtClean="0">
              <a:effectLst/>
              <a:latin typeface="Times New Roman" panose="02020603050405020304" pitchFamily="18" charset="0"/>
              <a:cs typeface="Times New Roman" panose="02020603050405020304" pitchFamily="18" charset="0"/>
            </a:rPr>
            <a:t> equipped with cutting and creasing mechanisms that can accurately cut and crease the materials into the desired shapes and sizes for different types of files.</a:t>
          </a:r>
          <a:endParaRPr lang="en-IN" dirty="0">
            <a:latin typeface="+mj-lt"/>
          </a:endParaRPr>
        </a:p>
      </dgm:t>
    </dgm:pt>
    <dgm:pt modelId="{7A02E373-C9F6-4892-8F55-2270EBDFE867}" type="parTrans" cxnId="{A92AB7E1-6BC8-4394-875C-5BC2761B7FD2}">
      <dgm:prSet/>
      <dgm:spPr/>
      <dgm:t>
        <a:bodyPr/>
        <a:lstStyle/>
        <a:p>
          <a:endParaRPr lang="en-US">
            <a:latin typeface="+mj-lt"/>
          </a:endParaRPr>
        </a:p>
      </dgm:t>
    </dgm:pt>
    <dgm:pt modelId="{44ADB116-FF48-49DF-8B80-605A385004A7}" type="sibTrans" cxnId="{A92AB7E1-6BC8-4394-875C-5BC2761B7FD2}">
      <dgm:prSet/>
      <dgm:spPr/>
      <dgm:t>
        <a:bodyPr/>
        <a:lstStyle/>
        <a:p>
          <a:endParaRPr lang="en-US">
            <a:latin typeface="+mj-lt"/>
          </a:endParaRPr>
        </a:p>
      </dgm:t>
    </dgm:pt>
    <dgm:pt modelId="{76862061-E00B-45D0-90C5-FEE5FA8B021E}">
      <dgm:prSet/>
      <dgm:spPr/>
      <dgm:t>
        <a:bodyPr/>
        <a:lstStyle/>
        <a:p>
          <a:r>
            <a:rPr lang="en-US" b="0" i="0" dirty="0" smtClean="0">
              <a:effectLst/>
              <a:latin typeface="Times New Roman" panose="02020603050405020304" pitchFamily="18" charset="0"/>
              <a:cs typeface="Times New Roman" panose="02020603050405020304" pitchFamily="18" charset="0"/>
            </a:rPr>
            <a:t>This machine typically require some manual input for material handling and adjustment but have automated functions for cutting, creasing, and other essential production processes.</a:t>
          </a:r>
          <a:endParaRPr lang="en-US" b="0" i="0" dirty="0">
            <a:effectLst/>
            <a:latin typeface="Times New Roman" panose="02020603050405020304" pitchFamily="18" charset="0"/>
            <a:cs typeface="Times New Roman" panose="02020603050405020304" pitchFamily="18" charset="0"/>
          </a:endParaRPr>
        </a:p>
      </dgm:t>
    </dgm:pt>
    <dgm:pt modelId="{DC2C635A-D253-447C-B316-AC965A80BA56}" type="parTrans" cxnId="{54821295-1909-4732-BDC1-DD0C834B1161}">
      <dgm:prSet/>
      <dgm:spPr/>
      <dgm:t>
        <a:bodyPr/>
        <a:lstStyle/>
        <a:p>
          <a:endParaRPr lang="en-US"/>
        </a:p>
      </dgm:t>
    </dgm:pt>
    <dgm:pt modelId="{F2D1F580-39D4-4735-828D-4D006A7E9EDD}" type="sibTrans" cxnId="{54821295-1909-4732-BDC1-DD0C834B1161}">
      <dgm:prSet/>
      <dgm:spPr/>
      <dgm:t>
        <a:bodyPr/>
        <a:lstStyle/>
        <a:p>
          <a:endParaRPr lang="en-US"/>
        </a:p>
      </dgm:t>
    </dgm:pt>
    <dgm:pt modelId="{E5D1942A-5C4F-4766-B395-2386898AD3C0}">
      <dgm:prSet/>
      <dgm:spPr/>
      <dgm:t>
        <a:bodyPr/>
        <a:lstStyle/>
        <a:p>
          <a:r>
            <a:rPr lang="en-US" b="0" i="0" smtClean="0">
              <a:effectLst/>
              <a:latin typeface="Times New Roman" panose="02020603050405020304" pitchFamily="18" charset="0"/>
              <a:cs typeface="Times New Roman" panose="02020603050405020304" pitchFamily="18" charset="0"/>
            </a:rPr>
            <a:t>This machine often come with user-friendly controls and interfaces that make it easy for operators to set up and monitor the production process.</a:t>
          </a:r>
          <a:endParaRPr lang="en-US" b="0" i="0" dirty="0">
            <a:effectLst/>
            <a:latin typeface="Times New Roman" panose="02020603050405020304" pitchFamily="18" charset="0"/>
            <a:cs typeface="Times New Roman" panose="02020603050405020304" pitchFamily="18" charset="0"/>
          </a:endParaRPr>
        </a:p>
      </dgm:t>
    </dgm:pt>
    <dgm:pt modelId="{C4F5BF75-E6B3-400F-AB3E-71637F72C6E9}" type="parTrans" cxnId="{656E19EB-D45C-4BAF-8761-B9E1F6DE5F91}">
      <dgm:prSet/>
      <dgm:spPr/>
      <dgm:t>
        <a:bodyPr/>
        <a:lstStyle/>
        <a:p>
          <a:endParaRPr lang="en-US"/>
        </a:p>
      </dgm:t>
    </dgm:pt>
    <dgm:pt modelId="{9E2D397E-36A8-4DA8-8577-B7665F01BFEC}" type="sibTrans" cxnId="{656E19EB-D45C-4BAF-8761-B9E1F6DE5F91}">
      <dgm:prSet/>
      <dgm:spPr/>
      <dgm:t>
        <a:bodyPr/>
        <a:lstStyle/>
        <a:p>
          <a:endParaRPr lang="en-US"/>
        </a:p>
      </dgm:t>
    </dgm:pt>
    <dgm:pt modelId="{B234D731-9604-482B-98F4-FD37A22D725E}">
      <dgm:prSet/>
      <dgm:spPr/>
      <dgm:t>
        <a:bodyPr/>
        <a:lstStyle/>
        <a:p>
          <a:r>
            <a:rPr lang="en-US" b="0" i="0" smtClean="0">
              <a:effectLst/>
              <a:latin typeface="Times New Roman" panose="02020603050405020304" pitchFamily="18" charset="0"/>
              <a:cs typeface="Times New Roman" panose="02020603050405020304" pitchFamily="18" charset="0"/>
            </a:rPr>
            <a:t>Operators can adjust settings such as cutting length, folding dimensions, and other parameters to customize the production process according to specific file requirements.</a:t>
          </a:r>
          <a:endParaRPr lang="en-US" b="0" i="0" dirty="0">
            <a:effectLst/>
            <a:latin typeface="Times New Roman" panose="02020603050405020304" pitchFamily="18" charset="0"/>
            <a:cs typeface="Times New Roman" panose="02020603050405020304" pitchFamily="18" charset="0"/>
          </a:endParaRPr>
        </a:p>
      </dgm:t>
    </dgm:pt>
    <dgm:pt modelId="{71863E15-AD04-4438-8E8C-9126AC74A22A}" type="parTrans" cxnId="{C4125999-4259-4807-81A8-A67AD26004FF}">
      <dgm:prSet/>
      <dgm:spPr/>
      <dgm:t>
        <a:bodyPr/>
        <a:lstStyle/>
        <a:p>
          <a:endParaRPr lang="en-US"/>
        </a:p>
      </dgm:t>
    </dgm:pt>
    <dgm:pt modelId="{98EDFF86-D67C-434F-B771-7B5CC4919BE1}" type="sibTrans" cxnId="{C4125999-4259-4807-81A8-A67AD26004FF}">
      <dgm:prSet/>
      <dgm:spPr/>
      <dgm:t>
        <a:bodyPr/>
        <a:lstStyle/>
        <a:p>
          <a:endParaRPr lang="en-US"/>
        </a:p>
      </dgm:t>
    </dgm:pt>
    <dgm:pt modelId="{9FE0A1B2-EA53-4775-90B8-744E1A3D6625}">
      <dgm:prSet/>
      <dgm:spPr/>
      <dgm:t>
        <a:bodyPr/>
        <a:lstStyle/>
        <a:p>
          <a:r>
            <a:rPr lang="en-US" b="0" i="0" smtClean="0">
              <a:effectLst/>
              <a:latin typeface="Times New Roman" panose="02020603050405020304" pitchFamily="18" charset="0"/>
              <a:cs typeface="Times New Roman" panose="02020603050405020304" pitchFamily="18" charset="0"/>
            </a:rPr>
            <a:t>To ensure operator safety, modern semi-automatic file-making machines may include safety features such as emergency stop buttons, safety guards, and other mechanisms.</a:t>
          </a:r>
          <a:endParaRPr lang="en-US" b="0" i="0" dirty="0">
            <a:effectLst/>
            <a:latin typeface="Times New Roman" panose="02020603050405020304" pitchFamily="18" charset="0"/>
            <a:cs typeface="Times New Roman" panose="02020603050405020304" pitchFamily="18" charset="0"/>
          </a:endParaRPr>
        </a:p>
      </dgm:t>
    </dgm:pt>
    <dgm:pt modelId="{DA6F1C95-142F-4935-B8D6-05D792A6FB82}" type="parTrans" cxnId="{96015484-7B88-4711-B1D4-7E9A8939DAC3}">
      <dgm:prSet/>
      <dgm:spPr/>
      <dgm:t>
        <a:bodyPr/>
        <a:lstStyle/>
        <a:p>
          <a:endParaRPr lang="en-US"/>
        </a:p>
      </dgm:t>
    </dgm:pt>
    <dgm:pt modelId="{55C96EE7-6379-4087-9288-F0518151BE7C}" type="sibTrans" cxnId="{96015484-7B88-4711-B1D4-7E9A8939DAC3}">
      <dgm:prSet/>
      <dgm:spPr/>
      <dgm:t>
        <a:bodyPr/>
        <a:lstStyle/>
        <a:p>
          <a:endParaRPr lang="en-US"/>
        </a:p>
      </dgm:t>
    </dgm:pt>
    <dgm:pt modelId="{1FD2E110-B6FE-4A95-A1FA-D230A06AD1B5}">
      <dgm:prSet/>
      <dgm:spPr/>
      <dgm:t>
        <a:bodyPr/>
        <a:lstStyle/>
        <a:p>
          <a:r>
            <a:rPr lang="en-US" b="0" i="0" smtClean="0">
              <a:effectLst/>
              <a:latin typeface="Times New Roman" panose="02020603050405020304" pitchFamily="18" charset="0"/>
              <a:cs typeface="Times New Roman" panose="02020603050405020304" pitchFamily="18" charset="0"/>
            </a:rPr>
            <a:t>Automated functions in this machine reduce the time required for manual cutting, creasing, and folding, leading to faster production cycles and quicker order fulfillment.</a:t>
          </a:r>
          <a:endParaRPr lang="en-US" b="0" i="0" dirty="0">
            <a:effectLst/>
            <a:latin typeface="Times New Roman" panose="02020603050405020304" pitchFamily="18" charset="0"/>
            <a:cs typeface="Times New Roman" panose="02020603050405020304" pitchFamily="18" charset="0"/>
          </a:endParaRPr>
        </a:p>
      </dgm:t>
    </dgm:pt>
    <dgm:pt modelId="{BC4E2706-C180-4EF8-8194-088B4039B41B}" type="parTrans" cxnId="{C98BA126-9B85-4C33-AE50-1FAB2A51962A}">
      <dgm:prSet/>
      <dgm:spPr/>
      <dgm:t>
        <a:bodyPr/>
        <a:lstStyle/>
        <a:p>
          <a:endParaRPr lang="en-US"/>
        </a:p>
      </dgm:t>
    </dgm:pt>
    <dgm:pt modelId="{B180CA27-2F43-4BD5-AE80-104A6D4917C5}" type="sibTrans" cxnId="{C98BA126-9B85-4C33-AE50-1FAB2A51962A}">
      <dgm:prSet/>
      <dgm:spPr/>
      <dgm:t>
        <a:bodyPr/>
        <a:lstStyle/>
        <a:p>
          <a:endParaRPr lang="en-US"/>
        </a:p>
      </dgm:t>
    </dgm:pt>
    <dgm:pt modelId="{D442AE61-3CB4-4C32-8428-8B8D7D2F6B07}">
      <dgm:prSet/>
      <dgm:spPr/>
      <dgm:t>
        <a:bodyPr/>
        <a:lstStyle/>
        <a:p>
          <a:r>
            <a:rPr lang="en-US" b="0" i="0" smtClean="0">
              <a:effectLst/>
              <a:latin typeface="Times New Roman" panose="02020603050405020304" pitchFamily="18" charset="0"/>
              <a:cs typeface="Times New Roman" panose="02020603050405020304" pitchFamily="18" charset="0"/>
            </a:rPr>
            <a:t>This machine can significantly increase the production efficiency compared to manual file-making processes, allowing businesses to meet larger order demands and deadlines more effectively.</a:t>
          </a:r>
          <a:endParaRPr lang="en-US" b="0" i="0" dirty="0">
            <a:effectLst/>
            <a:latin typeface="Times New Roman" panose="02020603050405020304" pitchFamily="18" charset="0"/>
            <a:cs typeface="Times New Roman" panose="02020603050405020304" pitchFamily="18" charset="0"/>
          </a:endParaRPr>
        </a:p>
      </dgm:t>
    </dgm:pt>
    <dgm:pt modelId="{528DDCF0-AB89-4521-87D2-EC21792FE195}" type="parTrans" cxnId="{ECF0DE1C-36AC-429C-A496-400198A8C999}">
      <dgm:prSet/>
      <dgm:spPr/>
      <dgm:t>
        <a:bodyPr/>
        <a:lstStyle/>
        <a:p>
          <a:endParaRPr lang="en-US"/>
        </a:p>
      </dgm:t>
    </dgm:pt>
    <dgm:pt modelId="{24848F43-7BE4-4125-A06E-6FCE81B4A164}" type="sibTrans" cxnId="{ECF0DE1C-36AC-429C-A496-400198A8C999}">
      <dgm:prSet/>
      <dgm:spPr/>
      <dgm:t>
        <a:bodyPr/>
        <a:lstStyle/>
        <a:p>
          <a:endParaRPr lang="en-US"/>
        </a:p>
      </dgm:t>
    </dgm:pt>
    <dgm:pt modelId="{DE331119-FEF7-4A4B-B74D-3E2804BAB88C}" type="pres">
      <dgm:prSet presAssocID="{833570E0-982B-4D9D-BDED-5B93D7694A32}" presName="linear" presStyleCnt="0">
        <dgm:presLayoutVars>
          <dgm:animLvl val="lvl"/>
          <dgm:resizeHandles val="exact"/>
        </dgm:presLayoutVars>
      </dgm:prSet>
      <dgm:spPr/>
      <dgm:t>
        <a:bodyPr/>
        <a:lstStyle/>
        <a:p>
          <a:endParaRPr lang="en-US"/>
        </a:p>
      </dgm:t>
    </dgm:pt>
    <dgm:pt modelId="{8A5C2CB2-239B-4461-99D3-B5CDA30F19CF}" type="pres">
      <dgm:prSet presAssocID="{C95C1216-3BEE-4CCF-B2BE-D13ABF0FFF01}" presName="parentText" presStyleLbl="node1" presStyleIdx="0" presStyleCnt="7">
        <dgm:presLayoutVars>
          <dgm:chMax val="0"/>
          <dgm:bulletEnabled val="1"/>
        </dgm:presLayoutVars>
      </dgm:prSet>
      <dgm:spPr/>
      <dgm:t>
        <a:bodyPr/>
        <a:lstStyle/>
        <a:p>
          <a:endParaRPr lang="en-US"/>
        </a:p>
      </dgm:t>
    </dgm:pt>
    <dgm:pt modelId="{48CF14CE-2D8B-4873-A603-7633621CD094}" type="pres">
      <dgm:prSet presAssocID="{44ADB116-FF48-49DF-8B80-605A385004A7}" presName="spacer" presStyleCnt="0"/>
      <dgm:spPr/>
    </dgm:pt>
    <dgm:pt modelId="{46BA70F8-7181-494C-BFFC-88287A205C69}" type="pres">
      <dgm:prSet presAssocID="{76862061-E00B-45D0-90C5-FEE5FA8B021E}" presName="parentText" presStyleLbl="node1" presStyleIdx="1" presStyleCnt="7">
        <dgm:presLayoutVars>
          <dgm:chMax val="0"/>
          <dgm:bulletEnabled val="1"/>
        </dgm:presLayoutVars>
      </dgm:prSet>
      <dgm:spPr/>
      <dgm:t>
        <a:bodyPr/>
        <a:lstStyle/>
        <a:p>
          <a:endParaRPr lang="en-US"/>
        </a:p>
      </dgm:t>
    </dgm:pt>
    <dgm:pt modelId="{1EC0548B-CF72-44D4-AB24-F532A690B485}" type="pres">
      <dgm:prSet presAssocID="{F2D1F580-39D4-4735-828D-4D006A7E9EDD}" presName="spacer" presStyleCnt="0"/>
      <dgm:spPr/>
    </dgm:pt>
    <dgm:pt modelId="{0658E455-7CE8-4313-99A3-42A1D013BF60}" type="pres">
      <dgm:prSet presAssocID="{E5D1942A-5C4F-4766-B395-2386898AD3C0}" presName="parentText" presStyleLbl="node1" presStyleIdx="2" presStyleCnt="7">
        <dgm:presLayoutVars>
          <dgm:chMax val="0"/>
          <dgm:bulletEnabled val="1"/>
        </dgm:presLayoutVars>
      </dgm:prSet>
      <dgm:spPr/>
      <dgm:t>
        <a:bodyPr/>
        <a:lstStyle/>
        <a:p>
          <a:endParaRPr lang="en-US"/>
        </a:p>
      </dgm:t>
    </dgm:pt>
    <dgm:pt modelId="{975C3F77-9A08-4E60-9058-38C9649221F1}" type="pres">
      <dgm:prSet presAssocID="{9E2D397E-36A8-4DA8-8577-B7665F01BFEC}" presName="spacer" presStyleCnt="0"/>
      <dgm:spPr/>
    </dgm:pt>
    <dgm:pt modelId="{9A66D970-CFEA-4D64-91D6-1D7C1F1A0646}" type="pres">
      <dgm:prSet presAssocID="{B234D731-9604-482B-98F4-FD37A22D725E}" presName="parentText" presStyleLbl="node1" presStyleIdx="3" presStyleCnt="7">
        <dgm:presLayoutVars>
          <dgm:chMax val="0"/>
          <dgm:bulletEnabled val="1"/>
        </dgm:presLayoutVars>
      </dgm:prSet>
      <dgm:spPr/>
      <dgm:t>
        <a:bodyPr/>
        <a:lstStyle/>
        <a:p>
          <a:endParaRPr lang="en-US"/>
        </a:p>
      </dgm:t>
    </dgm:pt>
    <dgm:pt modelId="{7A574AE0-7A7D-46CE-86B2-42F065D2E91F}" type="pres">
      <dgm:prSet presAssocID="{98EDFF86-D67C-434F-B771-7B5CC4919BE1}" presName="spacer" presStyleCnt="0"/>
      <dgm:spPr/>
    </dgm:pt>
    <dgm:pt modelId="{955B136B-671F-4943-A070-D7766D25BF4F}" type="pres">
      <dgm:prSet presAssocID="{9FE0A1B2-EA53-4775-90B8-744E1A3D6625}" presName="parentText" presStyleLbl="node1" presStyleIdx="4" presStyleCnt="7">
        <dgm:presLayoutVars>
          <dgm:chMax val="0"/>
          <dgm:bulletEnabled val="1"/>
        </dgm:presLayoutVars>
      </dgm:prSet>
      <dgm:spPr/>
      <dgm:t>
        <a:bodyPr/>
        <a:lstStyle/>
        <a:p>
          <a:endParaRPr lang="en-US"/>
        </a:p>
      </dgm:t>
    </dgm:pt>
    <dgm:pt modelId="{CDE7C554-BC05-49F0-81EA-01E50F7AC213}" type="pres">
      <dgm:prSet presAssocID="{55C96EE7-6379-4087-9288-F0518151BE7C}" presName="spacer" presStyleCnt="0"/>
      <dgm:spPr/>
    </dgm:pt>
    <dgm:pt modelId="{04876BB0-67A2-42BE-B9AE-86C383BB4C14}" type="pres">
      <dgm:prSet presAssocID="{1FD2E110-B6FE-4A95-A1FA-D230A06AD1B5}" presName="parentText" presStyleLbl="node1" presStyleIdx="5" presStyleCnt="7">
        <dgm:presLayoutVars>
          <dgm:chMax val="0"/>
          <dgm:bulletEnabled val="1"/>
        </dgm:presLayoutVars>
      </dgm:prSet>
      <dgm:spPr/>
      <dgm:t>
        <a:bodyPr/>
        <a:lstStyle/>
        <a:p>
          <a:endParaRPr lang="en-US"/>
        </a:p>
      </dgm:t>
    </dgm:pt>
    <dgm:pt modelId="{1A6AB8F3-237A-4887-BAFD-3709FEEB10BD}" type="pres">
      <dgm:prSet presAssocID="{B180CA27-2F43-4BD5-AE80-104A6D4917C5}" presName="spacer" presStyleCnt="0"/>
      <dgm:spPr/>
    </dgm:pt>
    <dgm:pt modelId="{C6689ADC-D3CB-428F-ABAA-73A1CF197E50}" type="pres">
      <dgm:prSet presAssocID="{D442AE61-3CB4-4C32-8428-8B8D7D2F6B07}" presName="parentText" presStyleLbl="node1" presStyleIdx="6" presStyleCnt="7">
        <dgm:presLayoutVars>
          <dgm:chMax val="0"/>
          <dgm:bulletEnabled val="1"/>
        </dgm:presLayoutVars>
      </dgm:prSet>
      <dgm:spPr/>
      <dgm:t>
        <a:bodyPr/>
        <a:lstStyle/>
        <a:p>
          <a:endParaRPr lang="en-US"/>
        </a:p>
      </dgm:t>
    </dgm:pt>
  </dgm:ptLst>
  <dgm:cxnLst>
    <dgm:cxn modelId="{50837C6A-933D-49F6-A175-4B5C9D204798}" type="presOf" srcId="{C95C1216-3BEE-4CCF-B2BE-D13ABF0FFF01}" destId="{8A5C2CB2-239B-4461-99D3-B5CDA30F19CF}" srcOrd="0" destOrd="0" presId="urn:microsoft.com/office/officeart/2005/8/layout/vList2"/>
    <dgm:cxn modelId="{54821295-1909-4732-BDC1-DD0C834B1161}" srcId="{833570E0-982B-4D9D-BDED-5B93D7694A32}" destId="{76862061-E00B-45D0-90C5-FEE5FA8B021E}" srcOrd="1" destOrd="0" parTransId="{DC2C635A-D253-447C-B316-AC965A80BA56}" sibTransId="{F2D1F580-39D4-4735-828D-4D006A7E9EDD}"/>
    <dgm:cxn modelId="{A92AB7E1-6BC8-4394-875C-5BC2761B7FD2}" srcId="{833570E0-982B-4D9D-BDED-5B93D7694A32}" destId="{C95C1216-3BEE-4CCF-B2BE-D13ABF0FFF01}" srcOrd="0" destOrd="0" parTransId="{7A02E373-C9F6-4892-8F55-2270EBDFE867}" sibTransId="{44ADB116-FF48-49DF-8B80-605A385004A7}"/>
    <dgm:cxn modelId="{5157D1AA-72F4-46A4-B18E-95884A3A820F}" type="presOf" srcId="{76862061-E00B-45D0-90C5-FEE5FA8B021E}" destId="{46BA70F8-7181-494C-BFFC-88287A205C69}" srcOrd="0" destOrd="0" presId="urn:microsoft.com/office/officeart/2005/8/layout/vList2"/>
    <dgm:cxn modelId="{97C5C332-1553-4104-BE7F-84D370139D2A}" type="presOf" srcId="{B234D731-9604-482B-98F4-FD37A22D725E}" destId="{9A66D970-CFEA-4D64-91D6-1D7C1F1A0646}" srcOrd="0" destOrd="0" presId="urn:microsoft.com/office/officeart/2005/8/layout/vList2"/>
    <dgm:cxn modelId="{96015484-7B88-4711-B1D4-7E9A8939DAC3}" srcId="{833570E0-982B-4D9D-BDED-5B93D7694A32}" destId="{9FE0A1B2-EA53-4775-90B8-744E1A3D6625}" srcOrd="4" destOrd="0" parTransId="{DA6F1C95-142F-4935-B8D6-05D792A6FB82}" sibTransId="{55C96EE7-6379-4087-9288-F0518151BE7C}"/>
    <dgm:cxn modelId="{3A068625-4327-4757-8869-E669E9563C07}" type="presOf" srcId="{1FD2E110-B6FE-4A95-A1FA-D230A06AD1B5}" destId="{04876BB0-67A2-42BE-B9AE-86C383BB4C14}" srcOrd="0" destOrd="0" presId="urn:microsoft.com/office/officeart/2005/8/layout/vList2"/>
    <dgm:cxn modelId="{A665937D-29C0-42AF-AAEF-2309316B98AA}" type="presOf" srcId="{9FE0A1B2-EA53-4775-90B8-744E1A3D6625}" destId="{955B136B-671F-4943-A070-D7766D25BF4F}" srcOrd="0" destOrd="0" presId="urn:microsoft.com/office/officeart/2005/8/layout/vList2"/>
    <dgm:cxn modelId="{C4125999-4259-4807-81A8-A67AD26004FF}" srcId="{833570E0-982B-4D9D-BDED-5B93D7694A32}" destId="{B234D731-9604-482B-98F4-FD37A22D725E}" srcOrd="3" destOrd="0" parTransId="{71863E15-AD04-4438-8E8C-9126AC74A22A}" sibTransId="{98EDFF86-D67C-434F-B771-7B5CC4919BE1}"/>
    <dgm:cxn modelId="{1A355FD9-B4B9-4FFA-8ADB-AC42DCC25F00}" type="presOf" srcId="{833570E0-982B-4D9D-BDED-5B93D7694A32}" destId="{DE331119-FEF7-4A4B-B74D-3E2804BAB88C}" srcOrd="0" destOrd="0" presId="urn:microsoft.com/office/officeart/2005/8/layout/vList2"/>
    <dgm:cxn modelId="{656E19EB-D45C-4BAF-8761-B9E1F6DE5F91}" srcId="{833570E0-982B-4D9D-BDED-5B93D7694A32}" destId="{E5D1942A-5C4F-4766-B395-2386898AD3C0}" srcOrd="2" destOrd="0" parTransId="{C4F5BF75-E6B3-400F-AB3E-71637F72C6E9}" sibTransId="{9E2D397E-36A8-4DA8-8577-B7665F01BFEC}"/>
    <dgm:cxn modelId="{ECF0DE1C-36AC-429C-A496-400198A8C999}" srcId="{833570E0-982B-4D9D-BDED-5B93D7694A32}" destId="{D442AE61-3CB4-4C32-8428-8B8D7D2F6B07}" srcOrd="6" destOrd="0" parTransId="{528DDCF0-AB89-4521-87D2-EC21792FE195}" sibTransId="{24848F43-7BE4-4125-A06E-6FCE81B4A164}"/>
    <dgm:cxn modelId="{F729DF3B-6A18-4002-9C2B-9F20FABD843B}" type="presOf" srcId="{D442AE61-3CB4-4C32-8428-8B8D7D2F6B07}" destId="{C6689ADC-D3CB-428F-ABAA-73A1CF197E50}" srcOrd="0" destOrd="0" presId="urn:microsoft.com/office/officeart/2005/8/layout/vList2"/>
    <dgm:cxn modelId="{C98BA126-9B85-4C33-AE50-1FAB2A51962A}" srcId="{833570E0-982B-4D9D-BDED-5B93D7694A32}" destId="{1FD2E110-B6FE-4A95-A1FA-D230A06AD1B5}" srcOrd="5" destOrd="0" parTransId="{BC4E2706-C180-4EF8-8194-088B4039B41B}" sibTransId="{B180CA27-2F43-4BD5-AE80-104A6D4917C5}"/>
    <dgm:cxn modelId="{38EFB748-FC36-4045-9181-D139826CE2EF}" type="presOf" srcId="{E5D1942A-5C4F-4766-B395-2386898AD3C0}" destId="{0658E455-7CE8-4313-99A3-42A1D013BF60}" srcOrd="0" destOrd="0" presId="urn:microsoft.com/office/officeart/2005/8/layout/vList2"/>
    <dgm:cxn modelId="{4EE06AED-A396-407F-86FC-EFF2312F6ED0}" type="presParOf" srcId="{DE331119-FEF7-4A4B-B74D-3E2804BAB88C}" destId="{8A5C2CB2-239B-4461-99D3-B5CDA30F19CF}" srcOrd="0" destOrd="0" presId="urn:microsoft.com/office/officeart/2005/8/layout/vList2"/>
    <dgm:cxn modelId="{4E649645-B7C0-4FD7-8CE1-C3B859BE30DD}" type="presParOf" srcId="{DE331119-FEF7-4A4B-B74D-3E2804BAB88C}" destId="{48CF14CE-2D8B-4873-A603-7633621CD094}" srcOrd="1" destOrd="0" presId="urn:microsoft.com/office/officeart/2005/8/layout/vList2"/>
    <dgm:cxn modelId="{ACE22ABC-2FCB-4A56-AB1B-D368167300E7}" type="presParOf" srcId="{DE331119-FEF7-4A4B-B74D-3E2804BAB88C}" destId="{46BA70F8-7181-494C-BFFC-88287A205C69}" srcOrd="2" destOrd="0" presId="urn:microsoft.com/office/officeart/2005/8/layout/vList2"/>
    <dgm:cxn modelId="{3CB637FF-FD31-4BF8-87E6-676C79DEEE00}" type="presParOf" srcId="{DE331119-FEF7-4A4B-B74D-3E2804BAB88C}" destId="{1EC0548B-CF72-44D4-AB24-F532A690B485}" srcOrd="3" destOrd="0" presId="urn:microsoft.com/office/officeart/2005/8/layout/vList2"/>
    <dgm:cxn modelId="{82408ECE-CF74-4EC5-9875-73468E02FB78}" type="presParOf" srcId="{DE331119-FEF7-4A4B-B74D-3E2804BAB88C}" destId="{0658E455-7CE8-4313-99A3-42A1D013BF60}" srcOrd="4" destOrd="0" presId="urn:microsoft.com/office/officeart/2005/8/layout/vList2"/>
    <dgm:cxn modelId="{B23421FD-921C-4F72-97D2-A89A3D5F6C15}" type="presParOf" srcId="{DE331119-FEF7-4A4B-B74D-3E2804BAB88C}" destId="{975C3F77-9A08-4E60-9058-38C9649221F1}" srcOrd="5" destOrd="0" presId="urn:microsoft.com/office/officeart/2005/8/layout/vList2"/>
    <dgm:cxn modelId="{9F814970-A81F-40F2-91E8-40758317C2F3}" type="presParOf" srcId="{DE331119-FEF7-4A4B-B74D-3E2804BAB88C}" destId="{9A66D970-CFEA-4D64-91D6-1D7C1F1A0646}" srcOrd="6" destOrd="0" presId="urn:microsoft.com/office/officeart/2005/8/layout/vList2"/>
    <dgm:cxn modelId="{267B254E-F5C8-4230-B2EC-7902A3802BD0}" type="presParOf" srcId="{DE331119-FEF7-4A4B-B74D-3E2804BAB88C}" destId="{7A574AE0-7A7D-46CE-86B2-42F065D2E91F}" srcOrd="7" destOrd="0" presId="urn:microsoft.com/office/officeart/2005/8/layout/vList2"/>
    <dgm:cxn modelId="{3B0C4D88-042A-4921-A415-536287F994E2}" type="presParOf" srcId="{DE331119-FEF7-4A4B-B74D-3E2804BAB88C}" destId="{955B136B-671F-4943-A070-D7766D25BF4F}" srcOrd="8" destOrd="0" presId="urn:microsoft.com/office/officeart/2005/8/layout/vList2"/>
    <dgm:cxn modelId="{71FA4165-035D-4E31-9390-78F9454E49E6}" type="presParOf" srcId="{DE331119-FEF7-4A4B-B74D-3E2804BAB88C}" destId="{CDE7C554-BC05-49F0-81EA-01E50F7AC213}" srcOrd="9" destOrd="0" presId="urn:microsoft.com/office/officeart/2005/8/layout/vList2"/>
    <dgm:cxn modelId="{DA86098F-D6ED-4FB2-ADE9-2740F50B2DB3}" type="presParOf" srcId="{DE331119-FEF7-4A4B-B74D-3E2804BAB88C}" destId="{04876BB0-67A2-42BE-B9AE-86C383BB4C14}" srcOrd="10" destOrd="0" presId="urn:microsoft.com/office/officeart/2005/8/layout/vList2"/>
    <dgm:cxn modelId="{E370B64B-AB82-4160-BF71-5B39BCA3B755}" type="presParOf" srcId="{DE331119-FEF7-4A4B-B74D-3E2804BAB88C}" destId="{1A6AB8F3-237A-4887-BAFD-3709FEEB10BD}" srcOrd="11" destOrd="0" presId="urn:microsoft.com/office/officeart/2005/8/layout/vList2"/>
    <dgm:cxn modelId="{1DE076B5-F1A0-4ED6-A1AC-4053B3218302}" type="presParOf" srcId="{DE331119-FEF7-4A4B-B74D-3E2804BAB88C}" destId="{C6689ADC-D3CB-428F-ABAA-73A1CF197E50}"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FFB11-AC05-446F-912B-E606BD7B37BC}">
      <dsp:nvSpPr>
        <dsp:cNvPr id="0" name=""/>
        <dsp:cNvSpPr/>
      </dsp:nvSpPr>
      <dsp:spPr>
        <a:xfrm>
          <a:off x="0" y="80274"/>
          <a:ext cx="14939617" cy="142974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kern="1200" dirty="0" smtClean="0"/>
            <a:t>Automatic screen printing machine can significantly increase production efficiency compared to manual screen printing methods. This machine allow for faster and more consistent printing, reducing production time and increasing output.</a:t>
          </a:r>
          <a:endParaRPr lang="en-IN" sz="2600" kern="1200" dirty="0"/>
        </a:p>
      </dsp:txBody>
      <dsp:txXfrm>
        <a:off x="69794" y="150068"/>
        <a:ext cx="14800029" cy="1290152"/>
      </dsp:txXfrm>
    </dsp:sp>
    <dsp:sp modelId="{337E9072-B0A9-4BE4-86C6-E20FABFC2D3A}">
      <dsp:nvSpPr>
        <dsp:cNvPr id="0" name=""/>
        <dsp:cNvSpPr/>
      </dsp:nvSpPr>
      <dsp:spPr>
        <a:xfrm>
          <a:off x="0" y="1584894"/>
          <a:ext cx="14939617" cy="142974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kern="1200" smtClean="0"/>
            <a:t>This machine is designed to ensure consistent and high-quality printing results. They provide precise control over various parameters, such as ink application and screen alignment, resulting in uniform and accurate prints.</a:t>
          </a:r>
          <a:endParaRPr lang="en-IN" sz="2600" kern="1200"/>
        </a:p>
      </dsp:txBody>
      <dsp:txXfrm>
        <a:off x="69794" y="1654688"/>
        <a:ext cx="14800029" cy="1290152"/>
      </dsp:txXfrm>
    </dsp:sp>
    <dsp:sp modelId="{CF3A296B-AB19-497A-9352-58D0990097A8}">
      <dsp:nvSpPr>
        <dsp:cNvPr id="0" name=""/>
        <dsp:cNvSpPr/>
      </dsp:nvSpPr>
      <dsp:spPr>
        <a:xfrm>
          <a:off x="0" y="3089514"/>
          <a:ext cx="14939617" cy="142974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kern="1200" dirty="0" smtClean="0"/>
            <a:t>Operators can easily adjust settings to accommodate different print sizes, types, and designs, allowing for the production of customized prints tailored to specific customer requirements.</a:t>
          </a:r>
          <a:endParaRPr lang="en-IN" sz="2600" kern="1200" dirty="0"/>
        </a:p>
      </dsp:txBody>
      <dsp:txXfrm>
        <a:off x="69794" y="3159308"/>
        <a:ext cx="14800029" cy="1290152"/>
      </dsp:txXfrm>
    </dsp:sp>
    <dsp:sp modelId="{42393100-1B9A-4C6A-9FD1-23A71EA5152E}">
      <dsp:nvSpPr>
        <dsp:cNvPr id="0" name=""/>
        <dsp:cNvSpPr/>
      </dsp:nvSpPr>
      <dsp:spPr>
        <a:xfrm>
          <a:off x="0" y="4594134"/>
          <a:ext cx="14939617" cy="142974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kern="1200" smtClean="0"/>
            <a:t>Screen printing machine come with user-friendly interface and control, making them easy to set up and operate. This feature reduces the need for extensive training and minimizes the risk of errors during the printing process.</a:t>
          </a:r>
          <a:endParaRPr lang="en-IN" sz="2600" kern="1200"/>
        </a:p>
      </dsp:txBody>
      <dsp:txXfrm>
        <a:off x="69794" y="4663928"/>
        <a:ext cx="14800029" cy="1290152"/>
      </dsp:txXfrm>
    </dsp:sp>
    <dsp:sp modelId="{FE7D4C5C-BC19-4177-90A0-F8E64741FA55}">
      <dsp:nvSpPr>
        <dsp:cNvPr id="0" name=""/>
        <dsp:cNvSpPr/>
      </dsp:nvSpPr>
      <dsp:spPr>
        <a:xfrm>
          <a:off x="0" y="6098754"/>
          <a:ext cx="14939617" cy="1429740"/>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kern="1200" smtClean="0"/>
            <a:t>The precise control over the printing process ensures accurate and detailed prints, which is especially beneficial for intricate designs and patterns.</a:t>
          </a:r>
          <a:endParaRPr lang="en-IN" sz="2600" kern="1200"/>
        </a:p>
      </dsp:txBody>
      <dsp:txXfrm>
        <a:off x="69794" y="6168548"/>
        <a:ext cx="14800029" cy="1290152"/>
      </dsp:txXfrm>
    </dsp:sp>
    <dsp:sp modelId="{F45AED0C-4B46-4957-886D-4FADA773C0D3}">
      <dsp:nvSpPr>
        <dsp:cNvPr id="0" name=""/>
        <dsp:cNvSpPr/>
      </dsp:nvSpPr>
      <dsp:spPr>
        <a:xfrm>
          <a:off x="0" y="7603374"/>
          <a:ext cx="14939617" cy="142974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kern="1200" dirty="0" smtClean="0"/>
            <a:t>Screen printing machines can be scaled to meet the changing demands of the business. This machine can accommodate both small-scale and large-scale printing projects, making them suitable for businesses of various sizes.</a:t>
          </a:r>
          <a:endParaRPr lang="en-IN" sz="2600" kern="1200" dirty="0"/>
        </a:p>
      </dsp:txBody>
      <dsp:txXfrm>
        <a:off x="69794" y="7673168"/>
        <a:ext cx="14800029" cy="1290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C2CB2-239B-4461-99D3-B5CDA30F19CF}">
      <dsp:nvSpPr>
        <dsp:cNvPr id="0" name=""/>
        <dsp:cNvSpPr/>
      </dsp:nvSpPr>
      <dsp:spPr>
        <a:xfrm>
          <a:off x="0" y="37185"/>
          <a:ext cx="14401800" cy="159471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smtClean="0">
              <a:latin typeface="+mj-lt"/>
            </a:rPr>
            <a:t>The control panel allows the operator to set cutting parameters such as cutting length, stack height, and cutting speed. This model include a digital display for easy monitoring and adjustment of settings.</a:t>
          </a:r>
          <a:endParaRPr lang="en-IN" sz="2900" kern="1200">
            <a:latin typeface="+mj-lt"/>
          </a:endParaRPr>
        </a:p>
      </dsp:txBody>
      <dsp:txXfrm>
        <a:off x="77847" y="115032"/>
        <a:ext cx="14246106" cy="1439016"/>
      </dsp:txXfrm>
    </dsp:sp>
    <dsp:sp modelId="{F6923000-B4C3-41C0-9407-F8630BB6F99D}">
      <dsp:nvSpPr>
        <dsp:cNvPr id="0" name=""/>
        <dsp:cNvSpPr/>
      </dsp:nvSpPr>
      <dsp:spPr>
        <a:xfrm>
          <a:off x="0" y="1715415"/>
          <a:ext cx="14401800" cy="159471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smtClean="0">
              <a:latin typeface="+mj-lt"/>
            </a:rPr>
            <a:t>The clamp holds the paper stack in place during the cutting process to prevent slippage and ensure consistent cutting accuracy. It is often equipped with adjustable pressure settings to accommodate different types of paper materials.</a:t>
          </a:r>
          <a:endParaRPr lang="en-IN" sz="2900" kern="1200">
            <a:latin typeface="+mj-lt"/>
          </a:endParaRPr>
        </a:p>
      </dsp:txBody>
      <dsp:txXfrm>
        <a:off x="77847" y="1793262"/>
        <a:ext cx="14246106" cy="1439016"/>
      </dsp:txXfrm>
    </dsp:sp>
    <dsp:sp modelId="{D0C66F8E-6240-4FE3-99BC-702AA8A418BF}">
      <dsp:nvSpPr>
        <dsp:cNvPr id="0" name=""/>
        <dsp:cNvSpPr/>
      </dsp:nvSpPr>
      <dsp:spPr>
        <a:xfrm>
          <a:off x="0" y="3393645"/>
          <a:ext cx="14401800" cy="159471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smtClean="0">
              <a:latin typeface="+mj-lt"/>
            </a:rPr>
            <a:t>To ensure the safety of the operator, This paper cutter machine is equipped with various safety features such as infrared barriers, safety locks, and emergency stop buttons.</a:t>
          </a:r>
          <a:endParaRPr lang="en-IN" sz="2900" kern="1200">
            <a:latin typeface="+mj-lt"/>
          </a:endParaRPr>
        </a:p>
      </dsp:txBody>
      <dsp:txXfrm>
        <a:off x="77847" y="3471492"/>
        <a:ext cx="14246106" cy="1439016"/>
      </dsp:txXfrm>
    </dsp:sp>
    <dsp:sp modelId="{61B73AB9-77CA-49CF-AD3B-451A71BB3C40}">
      <dsp:nvSpPr>
        <dsp:cNvPr id="0" name=""/>
        <dsp:cNvSpPr/>
      </dsp:nvSpPr>
      <dsp:spPr>
        <a:xfrm>
          <a:off x="0" y="5071875"/>
          <a:ext cx="14401800" cy="159471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smtClean="0">
              <a:latin typeface="+mj-lt"/>
            </a:rPr>
            <a:t>This model allow users to store multiple cutting programs, making it easier to switch between different cutting tasks or materials without reconfiguring the machine each time.</a:t>
          </a:r>
          <a:endParaRPr lang="en-IN" sz="2900" kern="1200">
            <a:latin typeface="+mj-lt"/>
          </a:endParaRPr>
        </a:p>
      </dsp:txBody>
      <dsp:txXfrm>
        <a:off x="77847" y="5149722"/>
        <a:ext cx="14246106" cy="1439016"/>
      </dsp:txXfrm>
    </dsp:sp>
    <dsp:sp modelId="{F94CDAC4-B9B4-4052-89C3-59397E5AD6B0}">
      <dsp:nvSpPr>
        <dsp:cNvPr id="0" name=""/>
        <dsp:cNvSpPr/>
      </dsp:nvSpPr>
      <dsp:spPr>
        <a:xfrm>
          <a:off x="0" y="6750105"/>
          <a:ext cx="14401800" cy="1594710"/>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smtClean="0">
              <a:latin typeface="+mj-lt"/>
            </a:rPr>
            <a:t>The control panel on paper cutter machine is typically designed to be user-friendly, with intuitive interfaces that make it easy for operators to set cutting parameters.</a:t>
          </a:r>
          <a:endParaRPr lang="en-IN" sz="2900" kern="1200">
            <a:latin typeface="+mj-lt"/>
          </a:endParaRPr>
        </a:p>
      </dsp:txBody>
      <dsp:txXfrm>
        <a:off x="77847" y="6827952"/>
        <a:ext cx="14246106" cy="1439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C2CB2-239B-4461-99D3-B5CDA30F19CF}">
      <dsp:nvSpPr>
        <dsp:cNvPr id="0" name=""/>
        <dsp:cNvSpPr/>
      </dsp:nvSpPr>
      <dsp:spPr>
        <a:xfrm>
          <a:off x="0" y="1498800"/>
          <a:ext cx="14478000" cy="108108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This machine is</a:t>
          </a:r>
          <a:r>
            <a:rPr lang="en-US" sz="2800" b="0" i="0" kern="1200" dirty="0" smtClean="0">
              <a:effectLst/>
              <a:latin typeface="Times New Roman" panose="02020603050405020304" pitchFamily="18" charset="0"/>
              <a:cs typeface="Times New Roman" panose="02020603050405020304" pitchFamily="18" charset="0"/>
            </a:rPr>
            <a:t> equipped with cutting and creasing mechanisms that can accurately cut and crease the materials into the desired shapes and sizes for different types of files.</a:t>
          </a:r>
          <a:endParaRPr lang="en-IN" sz="2800" kern="1200" dirty="0">
            <a:latin typeface="+mj-lt"/>
          </a:endParaRPr>
        </a:p>
      </dsp:txBody>
      <dsp:txXfrm>
        <a:off x="52774" y="1551574"/>
        <a:ext cx="14372452" cy="975532"/>
      </dsp:txXfrm>
    </dsp:sp>
    <dsp:sp modelId="{46BA70F8-7181-494C-BFFC-88287A205C69}">
      <dsp:nvSpPr>
        <dsp:cNvPr id="0" name=""/>
        <dsp:cNvSpPr/>
      </dsp:nvSpPr>
      <dsp:spPr>
        <a:xfrm>
          <a:off x="0" y="2660520"/>
          <a:ext cx="14478000" cy="108108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i="0" kern="1200" dirty="0" smtClean="0">
              <a:effectLst/>
              <a:latin typeface="Times New Roman" panose="02020603050405020304" pitchFamily="18" charset="0"/>
              <a:cs typeface="Times New Roman" panose="02020603050405020304" pitchFamily="18" charset="0"/>
            </a:rPr>
            <a:t>This machine typically require some manual input for material handling and adjustment but have automated functions for cutting, creasing, and other essential production processes.</a:t>
          </a:r>
          <a:endParaRPr lang="en-US" sz="2800" b="0" i="0" kern="1200" dirty="0">
            <a:effectLst/>
            <a:latin typeface="Times New Roman" panose="02020603050405020304" pitchFamily="18" charset="0"/>
            <a:cs typeface="Times New Roman" panose="02020603050405020304" pitchFamily="18" charset="0"/>
          </a:endParaRPr>
        </a:p>
      </dsp:txBody>
      <dsp:txXfrm>
        <a:off x="52774" y="2713294"/>
        <a:ext cx="14372452" cy="975532"/>
      </dsp:txXfrm>
    </dsp:sp>
    <dsp:sp modelId="{0658E455-7CE8-4313-99A3-42A1D013BF60}">
      <dsp:nvSpPr>
        <dsp:cNvPr id="0" name=""/>
        <dsp:cNvSpPr/>
      </dsp:nvSpPr>
      <dsp:spPr>
        <a:xfrm>
          <a:off x="0" y="3822240"/>
          <a:ext cx="14478000" cy="108108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i="0" kern="1200" smtClean="0">
              <a:effectLst/>
              <a:latin typeface="Times New Roman" panose="02020603050405020304" pitchFamily="18" charset="0"/>
              <a:cs typeface="Times New Roman" panose="02020603050405020304" pitchFamily="18" charset="0"/>
            </a:rPr>
            <a:t>This machine often come with user-friendly controls and interfaces that make it easy for operators to set up and monitor the production process.</a:t>
          </a:r>
          <a:endParaRPr lang="en-US" sz="2800" b="0" i="0" kern="1200" dirty="0">
            <a:effectLst/>
            <a:latin typeface="Times New Roman" panose="02020603050405020304" pitchFamily="18" charset="0"/>
            <a:cs typeface="Times New Roman" panose="02020603050405020304" pitchFamily="18" charset="0"/>
          </a:endParaRPr>
        </a:p>
      </dsp:txBody>
      <dsp:txXfrm>
        <a:off x="52774" y="3875014"/>
        <a:ext cx="14372452" cy="975532"/>
      </dsp:txXfrm>
    </dsp:sp>
    <dsp:sp modelId="{9A66D970-CFEA-4D64-91D6-1D7C1F1A0646}">
      <dsp:nvSpPr>
        <dsp:cNvPr id="0" name=""/>
        <dsp:cNvSpPr/>
      </dsp:nvSpPr>
      <dsp:spPr>
        <a:xfrm>
          <a:off x="0" y="4983960"/>
          <a:ext cx="14478000" cy="108108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i="0" kern="1200" smtClean="0">
              <a:effectLst/>
              <a:latin typeface="Times New Roman" panose="02020603050405020304" pitchFamily="18" charset="0"/>
              <a:cs typeface="Times New Roman" panose="02020603050405020304" pitchFamily="18" charset="0"/>
            </a:rPr>
            <a:t>Operators can adjust settings such as cutting length, folding dimensions, and other parameters to customize the production process according to specific file requirements.</a:t>
          </a:r>
          <a:endParaRPr lang="en-US" sz="2800" b="0" i="0" kern="1200" dirty="0">
            <a:effectLst/>
            <a:latin typeface="Times New Roman" panose="02020603050405020304" pitchFamily="18" charset="0"/>
            <a:cs typeface="Times New Roman" panose="02020603050405020304" pitchFamily="18" charset="0"/>
          </a:endParaRPr>
        </a:p>
      </dsp:txBody>
      <dsp:txXfrm>
        <a:off x="52774" y="5036734"/>
        <a:ext cx="14372452" cy="975532"/>
      </dsp:txXfrm>
    </dsp:sp>
    <dsp:sp modelId="{955B136B-671F-4943-A070-D7766D25BF4F}">
      <dsp:nvSpPr>
        <dsp:cNvPr id="0" name=""/>
        <dsp:cNvSpPr/>
      </dsp:nvSpPr>
      <dsp:spPr>
        <a:xfrm>
          <a:off x="0" y="6145679"/>
          <a:ext cx="14478000" cy="1081080"/>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i="0" kern="1200" smtClean="0">
              <a:effectLst/>
              <a:latin typeface="Times New Roman" panose="02020603050405020304" pitchFamily="18" charset="0"/>
              <a:cs typeface="Times New Roman" panose="02020603050405020304" pitchFamily="18" charset="0"/>
            </a:rPr>
            <a:t>To ensure operator safety, modern semi-automatic file-making machines may include safety features such as emergency stop buttons, safety guards, and other mechanisms.</a:t>
          </a:r>
          <a:endParaRPr lang="en-US" sz="2800" b="0" i="0" kern="1200" dirty="0">
            <a:effectLst/>
            <a:latin typeface="Times New Roman" panose="02020603050405020304" pitchFamily="18" charset="0"/>
            <a:cs typeface="Times New Roman" panose="02020603050405020304" pitchFamily="18" charset="0"/>
          </a:endParaRPr>
        </a:p>
      </dsp:txBody>
      <dsp:txXfrm>
        <a:off x="52774" y="6198453"/>
        <a:ext cx="14372452" cy="975532"/>
      </dsp:txXfrm>
    </dsp:sp>
    <dsp:sp modelId="{04876BB0-67A2-42BE-B9AE-86C383BB4C14}">
      <dsp:nvSpPr>
        <dsp:cNvPr id="0" name=""/>
        <dsp:cNvSpPr/>
      </dsp:nvSpPr>
      <dsp:spPr>
        <a:xfrm>
          <a:off x="0" y="7307400"/>
          <a:ext cx="14478000" cy="108108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i="0" kern="1200" smtClean="0">
              <a:effectLst/>
              <a:latin typeface="Times New Roman" panose="02020603050405020304" pitchFamily="18" charset="0"/>
              <a:cs typeface="Times New Roman" panose="02020603050405020304" pitchFamily="18" charset="0"/>
            </a:rPr>
            <a:t>Automated functions in this machine reduce the time required for manual cutting, creasing, and folding, leading to faster production cycles and quicker order fulfillment.</a:t>
          </a:r>
          <a:endParaRPr lang="en-US" sz="2800" b="0" i="0" kern="1200" dirty="0">
            <a:effectLst/>
            <a:latin typeface="Times New Roman" panose="02020603050405020304" pitchFamily="18" charset="0"/>
            <a:cs typeface="Times New Roman" panose="02020603050405020304" pitchFamily="18" charset="0"/>
          </a:endParaRPr>
        </a:p>
      </dsp:txBody>
      <dsp:txXfrm>
        <a:off x="52774" y="7360174"/>
        <a:ext cx="14372452" cy="975532"/>
      </dsp:txXfrm>
    </dsp:sp>
    <dsp:sp modelId="{C6689ADC-D3CB-428F-ABAA-73A1CF197E50}">
      <dsp:nvSpPr>
        <dsp:cNvPr id="0" name=""/>
        <dsp:cNvSpPr/>
      </dsp:nvSpPr>
      <dsp:spPr>
        <a:xfrm>
          <a:off x="0" y="8469120"/>
          <a:ext cx="14478000" cy="108108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i="0" kern="1200" smtClean="0">
              <a:effectLst/>
              <a:latin typeface="Times New Roman" panose="02020603050405020304" pitchFamily="18" charset="0"/>
              <a:cs typeface="Times New Roman" panose="02020603050405020304" pitchFamily="18" charset="0"/>
            </a:rPr>
            <a:t>This machine can significantly increase the production efficiency compared to manual file-making processes, allowing businesses to meet larger order demands and deadlines more effectively.</a:t>
          </a:r>
          <a:endParaRPr lang="en-US" sz="2800" b="0" i="0" kern="1200" dirty="0">
            <a:effectLst/>
            <a:latin typeface="Times New Roman" panose="02020603050405020304" pitchFamily="18" charset="0"/>
            <a:cs typeface="Times New Roman" panose="02020603050405020304" pitchFamily="18" charset="0"/>
          </a:endParaRPr>
        </a:p>
      </dsp:txBody>
      <dsp:txXfrm>
        <a:off x="52774" y="8521894"/>
        <a:ext cx="14372452" cy="97553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A0A2D-3A12-483A-89F5-4E143155332E}" type="datetimeFigureOut">
              <a:rPr lang="en-IN" smtClean="0"/>
              <a:t>11-03-2024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6EADF-0A8D-41DA-B646-3BD496C3090A}" type="slidenum">
              <a:rPr lang="en-IN" smtClean="0"/>
              <a:t>‹#›</a:t>
            </a:fld>
            <a:endParaRPr lang="en-IN"/>
          </a:p>
        </p:txBody>
      </p:sp>
    </p:spTree>
    <p:extLst>
      <p:ext uri="{BB962C8B-B14F-4D97-AF65-F5344CB8AC3E}">
        <p14:creationId xmlns:p14="http://schemas.microsoft.com/office/powerpoint/2010/main" val="407857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CB6EADF-0A8D-41DA-B646-3BD496C3090A}" type="slidenum">
              <a:rPr lang="en-IN" smtClean="0"/>
              <a:t>2</a:t>
            </a:fld>
            <a:endParaRPr lang="en-IN"/>
          </a:p>
        </p:txBody>
      </p:sp>
    </p:spTree>
    <p:extLst>
      <p:ext uri="{BB962C8B-B14F-4D97-AF65-F5344CB8AC3E}">
        <p14:creationId xmlns:p14="http://schemas.microsoft.com/office/powerpoint/2010/main" val="318522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1257300" y="9534526"/>
            <a:ext cx="4114800" cy="547688"/>
          </a:xfrm>
          <a:prstGeom prst="rect">
            <a:avLst/>
          </a:prstGeom>
        </p:spPr>
        <p:txBody>
          <a:bodyPr/>
          <a:lstStyle/>
          <a:p>
            <a:fld id="{E3AA43A8-9C57-42ED-AFE4-B30FF91A6411}" type="datetime1">
              <a:rPr lang="en-US" smtClean="0"/>
              <a:t>3/11/2024</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10075984" y="2795955"/>
            <a:ext cx="6945191" cy="2808042"/>
          </a:xfrm>
          <a:prstGeom prst="rect">
            <a:avLst/>
          </a:prstGeom>
        </p:spPr>
        <p:txBody>
          <a:bodyPr anchor="b"/>
          <a:lstStyle>
            <a:lvl1pPr>
              <a:defRPr sz="9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10075984" y="5644480"/>
            <a:ext cx="6945191" cy="2250281"/>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1" y="1"/>
            <a:ext cx="8870159" cy="10286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9966722" y="5603997"/>
            <a:ext cx="70639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99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gif"/><Relationship Id="rId3" Type="http://schemas.openxmlformats.org/officeDocument/2006/relationships/slideLayout" Target="../slideLayouts/slideLayout7.xml"/><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gif"/><Relationship Id="rId4" Type="http://schemas.openxmlformats.org/officeDocument/2006/relationships/image" Target="../media/image2.png"/><Relationship Id="rId9" Type="http://schemas.openxmlformats.org/officeDocument/2006/relationships/image" Target="../media/image7.gif"/></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2.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1.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5.png"/><Relationship Id="rId7" Type="http://schemas.openxmlformats.org/officeDocument/2006/relationships/diagramQuickStyle" Target="../diagrams/quickStyle3.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1.png"/><Relationship Id="rId9" Type="http://schemas.microsoft.com/office/2007/relationships/diagramDrawing" Target="../diagrams/drawing3.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1.gif"/><Relationship Id="rId5" Type="http://schemas.openxmlformats.org/officeDocument/2006/relationships/image" Target="../media/image8.gif"/><Relationship Id="rId4" Type="http://schemas.openxmlformats.org/officeDocument/2006/relationships/image" Target="../media/image7.gif"/></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2.xml"/><Relationship Id="rId7" Type="http://schemas.openxmlformats.org/officeDocument/2006/relationships/image" Target="../media/image1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1.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okeh HD Background Video - (30s) Pastel Gradi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451"/>
            <a:ext cx="18297689" cy="10292451"/>
          </a:xfrm>
          <a:prstGeom prst="rect">
            <a:avLst/>
          </a:prstGeom>
        </p:spPr>
      </p:pic>
      <p:sp>
        <p:nvSpPr>
          <p:cNvPr id="3" name="Freeform 3"/>
          <p:cNvSpPr/>
          <p:nvPr/>
        </p:nvSpPr>
        <p:spPr>
          <a:xfrm>
            <a:off x="10130117" y="-991908"/>
            <a:ext cx="2723612" cy="3130589"/>
          </a:xfrm>
          <a:custGeom>
            <a:avLst/>
            <a:gdLst/>
            <a:ahLst/>
            <a:cxnLst/>
            <a:rect l="l" t="t" r="r" b="b"/>
            <a:pathLst>
              <a:path w="2723612" h="3130589">
                <a:moveTo>
                  <a:pt x="0" y="0"/>
                </a:moveTo>
                <a:lnTo>
                  <a:pt x="2723612" y="0"/>
                </a:lnTo>
                <a:lnTo>
                  <a:pt x="2723612" y="3130589"/>
                </a:lnTo>
                <a:lnTo>
                  <a:pt x="0" y="3130589"/>
                </a:lnTo>
                <a:lnTo>
                  <a:pt x="0" y="0"/>
                </a:lnTo>
                <a:close/>
              </a:path>
            </a:pathLst>
          </a:custGeom>
          <a:blipFill>
            <a:blip r:embed="rId5"/>
            <a:stretch>
              <a:fillRect/>
            </a:stretch>
          </a:blipFill>
        </p:spPr>
      </p:sp>
      <p:sp>
        <p:nvSpPr>
          <p:cNvPr id="4" name="Freeform 4"/>
          <p:cNvSpPr/>
          <p:nvPr/>
        </p:nvSpPr>
        <p:spPr>
          <a:xfrm>
            <a:off x="2676111" y="8343900"/>
            <a:ext cx="7477452" cy="3654605"/>
          </a:xfrm>
          <a:custGeom>
            <a:avLst/>
            <a:gdLst/>
            <a:ahLst/>
            <a:cxnLst/>
            <a:rect l="l" t="t" r="r" b="b"/>
            <a:pathLst>
              <a:path w="7477452" h="3654605">
                <a:moveTo>
                  <a:pt x="0" y="0"/>
                </a:moveTo>
                <a:lnTo>
                  <a:pt x="7477452" y="0"/>
                </a:lnTo>
                <a:lnTo>
                  <a:pt x="7477452" y="3654605"/>
                </a:lnTo>
                <a:lnTo>
                  <a:pt x="0" y="3654605"/>
                </a:lnTo>
                <a:lnTo>
                  <a:pt x="0" y="0"/>
                </a:lnTo>
                <a:close/>
              </a:path>
            </a:pathLst>
          </a:custGeom>
          <a:blipFill>
            <a:blip r:embed="rId6"/>
            <a:stretch>
              <a:fillRect/>
            </a:stretch>
          </a:blipFill>
        </p:spPr>
      </p:sp>
      <p:sp>
        <p:nvSpPr>
          <p:cNvPr id="5" name="Freeform 5"/>
          <p:cNvSpPr/>
          <p:nvPr/>
        </p:nvSpPr>
        <p:spPr>
          <a:xfrm>
            <a:off x="13968358" y="278919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7"/>
            <a:stretch>
              <a:fillRect/>
            </a:stretch>
          </a:blipFill>
        </p:spPr>
      </p:sp>
      <p:sp>
        <p:nvSpPr>
          <p:cNvPr id="6" name="Freeform 6"/>
          <p:cNvSpPr/>
          <p:nvPr/>
        </p:nvSpPr>
        <p:spPr>
          <a:xfrm>
            <a:off x="685800" y="786968"/>
            <a:ext cx="1893263" cy="1866915"/>
          </a:xfrm>
          <a:custGeom>
            <a:avLst/>
            <a:gdLst/>
            <a:ahLst/>
            <a:cxnLst/>
            <a:rect l="l" t="t" r="r" b="b"/>
            <a:pathLst>
              <a:path w="1893262" h="1866915">
                <a:moveTo>
                  <a:pt x="0" y="0"/>
                </a:moveTo>
                <a:lnTo>
                  <a:pt x="1893262" y="0"/>
                </a:lnTo>
                <a:lnTo>
                  <a:pt x="1893262" y="1866914"/>
                </a:lnTo>
                <a:lnTo>
                  <a:pt x="0" y="1866914"/>
                </a:lnTo>
                <a:lnTo>
                  <a:pt x="0" y="0"/>
                </a:lnTo>
                <a:close/>
              </a:path>
            </a:pathLst>
          </a:custGeom>
          <a:blipFill>
            <a:blip r:embed="rId8"/>
            <a:stretch>
              <a:fillRect/>
            </a:stretch>
          </a:blipFill>
        </p:spPr>
      </p:sp>
      <p:pic>
        <p:nvPicPr>
          <p:cNvPr id="1034" name="Picture 10" descr="via GIPHY | Giphy, Ios, Stickers"/>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321382" y="5066851"/>
            <a:ext cx="5018054" cy="348803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7"/>
          <p:cNvGrpSpPr/>
          <p:nvPr/>
        </p:nvGrpSpPr>
        <p:grpSpPr>
          <a:xfrm>
            <a:off x="685800" y="3364349"/>
            <a:ext cx="11333689" cy="3531751"/>
            <a:chOff x="0" y="269915"/>
            <a:chExt cx="15111586" cy="4708999"/>
          </a:xfrm>
        </p:grpSpPr>
        <p:sp>
          <p:nvSpPr>
            <p:cNvPr id="8" name="TextBox 8"/>
            <p:cNvSpPr txBox="1"/>
            <p:nvPr/>
          </p:nvSpPr>
          <p:spPr>
            <a:xfrm>
              <a:off x="0" y="269915"/>
              <a:ext cx="15111586" cy="3761711"/>
            </a:xfrm>
            <a:prstGeom prst="rect">
              <a:avLst/>
            </a:prstGeom>
          </p:spPr>
          <p:txBody>
            <a:bodyPr lIns="0" tIns="0" rIns="0" bIns="0" rtlCol="0" anchor="t">
              <a:spAutoFit/>
            </a:bodyPr>
            <a:lstStyle/>
            <a:p>
              <a:pPr>
                <a:lnSpc>
                  <a:spcPts val="11000"/>
                </a:lnSpc>
              </a:pPr>
              <a:r>
                <a:rPr lang="en-US" sz="10000" b="1" dirty="0">
                  <a:ln w="38100">
                    <a:solidFill>
                      <a:schemeClr val="tx1"/>
                    </a:solidFill>
                  </a:ln>
                  <a:solidFill>
                    <a:srgbClr val="33CCCC"/>
                  </a:solidFill>
                </a:rPr>
                <a:t>Central Tool Room &amp; Training Centre</a:t>
              </a:r>
            </a:p>
          </p:txBody>
        </p:sp>
        <p:sp>
          <p:nvSpPr>
            <p:cNvPr id="9" name="TextBox 9"/>
            <p:cNvSpPr txBox="1"/>
            <p:nvPr/>
          </p:nvSpPr>
          <p:spPr>
            <a:xfrm>
              <a:off x="152400" y="4021388"/>
              <a:ext cx="8673392" cy="957526"/>
            </a:xfrm>
            <a:prstGeom prst="rect">
              <a:avLst/>
            </a:prstGeom>
          </p:spPr>
          <p:txBody>
            <a:bodyPr lIns="0" tIns="0" rIns="0" bIns="0" rtlCol="0" anchor="t">
              <a:spAutoFit/>
            </a:bodyPr>
            <a:lstStyle/>
            <a:p>
              <a:pPr>
                <a:lnSpc>
                  <a:spcPts val="5599"/>
                </a:lnSpc>
              </a:pPr>
              <a:r>
                <a:rPr lang="en-US" sz="3999" dirty="0">
                  <a:solidFill>
                    <a:srgbClr val="002060"/>
                  </a:solidFill>
                  <a:latin typeface="Public Sans Bold"/>
                </a:rPr>
                <a:t>Bhubaneswar</a:t>
              </a:r>
            </a:p>
          </p:txBody>
        </p:sp>
      </p:grpSp>
      <p:pic>
        <p:nvPicPr>
          <p:cNvPr id="1038" name="Picture 14" descr="Rocket Launch | Motion graphics inspiration, Motion graphics design, Motion  design"/>
          <p:cNvPicPr>
            <a:picLocks noChangeAspect="1" noChangeArrowheads="1" noCrop="1"/>
          </p:cNvPicPr>
          <p:nvPr/>
        </p:nvPicPr>
        <p:blipFill>
          <a:blip r:embed="rId10">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2749719" y="6195348"/>
            <a:ext cx="7231409" cy="5423556"/>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12362390" y="3423549"/>
            <a:ext cx="5997305" cy="4580443"/>
          </a:xfrm>
          <a:custGeom>
            <a:avLst/>
            <a:gdLst/>
            <a:ahLst/>
            <a:cxnLst/>
            <a:rect l="l" t="t" r="r" b="b"/>
            <a:pathLst>
              <a:path w="5997305" h="4580442">
                <a:moveTo>
                  <a:pt x="0" y="0"/>
                </a:moveTo>
                <a:lnTo>
                  <a:pt x="5997305" y="0"/>
                </a:lnTo>
                <a:lnTo>
                  <a:pt x="5997305" y="4580442"/>
                </a:lnTo>
                <a:lnTo>
                  <a:pt x="0" y="4580442"/>
                </a:lnTo>
                <a:lnTo>
                  <a:pt x="0" y="0"/>
                </a:lnTo>
                <a:close/>
              </a:path>
            </a:pathLst>
          </a:custGeom>
          <a:blipFill>
            <a:blip r:embed="rId11"/>
            <a:stretch>
              <a:fillRect/>
            </a:stretch>
          </a:blipFill>
        </p:spPr>
      </p:sp>
      <p:pic>
        <p:nvPicPr>
          <p:cNvPr id="1044" name="Picture 20" descr="Fighter Jet Vector Images – Browse 165,265 Stock Photos, Vectors, and Video  | Adobe Stock"/>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5717" y="7430352"/>
            <a:ext cx="3273425" cy="2400068"/>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Mill Turn CAD-CAM Software - BobCAD-CAM"/>
          <p:cNvPicPr>
            <a:picLocks noChangeAspect="1" noChangeArrowheads="1" noCrop="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512466" y="0"/>
            <a:ext cx="2816225" cy="2380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9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617259" y="1104900"/>
            <a:ext cx="13431462" cy="1077218"/>
          </a:xfrm>
          <a:prstGeom prst="rect">
            <a:avLst/>
          </a:prstGeom>
        </p:spPr>
        <p:txBody>
          <a:bodyPr wrap="square" lIns="0" tIns="0" rIns="0" bIns="0" rtlCol="0" anchor="t">
            <a:spAutoFit/>
          </a:bodyPr>
          <a:lstStyle/>
          <a:p>
            <a:pPr>
              <a:lnSpc>
                <a:spcPts val="8400"/>
              </a:lnSpc>
            </a:pPr>
            <a:r>
              <a:rPr lang="en-US" sz="6000" dirty="0">
                <a:solidFill>
                  <a:srgbClr val="B171E7"/>
                </a:solidFill>
                <a:latin typeface="Public Sans Bold"/>
              </a:rPr>
              <a:t>TECHNICAL SPECIFICATION</a:t>
            </a:r>
          </a:p>
        </p:txBody>
      </p:sp>
      <p:sp>
        <p:nvSpPr>
          <p:cNvPr id="6" name="Freeform 6"/>
          <p:cNvSpPr/>
          <p:nvPr/>
        </p:nvSpPr>
        <p:spPr>
          <a:xfrm rot="-4123142">
            <a:off x="-2034553" y="-1840161"/>
            <a:ext cx="4678707" cy="4892765"/>
          </a:xfrm>
          <a:custGeom>
            <a:avLst/>
            <a:gdLst/>
            <a:ahLst/>
            <a:cxnLst/>
            <a:rect l="l" t="t" r="r" b="b"/>
            <a:pathLst>
              <a:path w="4678707" h="4892765">
                <a:moveTo>
                  <a:pt x="0" y="0"/>
                </a:moveTo>
                <a:lnTo>
                  <a:pt x="4678706" y="0"/>
                </a:lnTo>
                <a:lnTo>
                  <a:pt x="4678706" y="4892765"/>
                </a:lnTo>
                <a:lnTo>
                  <a:pt x="0" y="4892765"/>
                </a:lnTo>
                <a:lnTo>
                  <a:pt x="0" y="0"/>
                </a:lnTo>
                <a:close/>
              </a:path>
            </a:pathLst>
          </a:custGeom>
          <a:blipFill>
            <a:blip r:embed="rId2"/>
            <a:stretch>
              <a:fillRect/>
            </a:stretch>
          </a:blipFill>
        </p:spPr>
      </p:sp>
      <p:sp>
        <p:nvSpPr>
          <p:cNvPr id="7" name="Freeform 7"/>
          <p:cNvSpPr/>
          <p:nvPr/>
        </p:nvSpPr>
        <p:spPr>
          <a:xfrm>
            <a:off x="16598960" y="8496300"/>
            <a:ext cx="2723612" cy="3130589"/>
          </a:xfrm>
          <a:custGeom>
            <a:avLst/>
            <a:gdLst/>
            <a:ahLst/>
            <a:cxnLst/>
            <a:rect l="l" t="t" r="r" b="b"/>
            <a:pathLst>
              <a:path w="2723612" h="3130589">
                <a:moveTo>
                  <a:pt x="0" y="0"/>
                </a:moveTo>
                <a:lnTo>
                  <a:pt x="2723612" y="0"/>
                </a:lnTo>
                <a:lnTo>
                  <a:pt x="2723612" y="3130589"/>
                </a:lnTo>
                <a:lnTo>
                  <a:pt x="0" y="3130589"/>
                </a:lnTo>
                <a:lnTo>
                  <a:pt x="0" y="0"/>
                </a:lnTo>
                <a:close/>
              </a:path>
            </a:pathLst>
          </a:custGeom>
          <a:blipFill>
            <a:blip r:embed="rId3"/>
            <a:stretch>
              <a:fillRect/>
            </a:stretch>
          </a:blipFill>
        </p:spPr>
      </p:sp>
      <p:sp>
        <p:nvSpPr>
          <p:cNvPr id="8" name="Freeform 8"/>
          <p:cNvSpPr/>
          <p:nvPr/>
        </p:nvSpPr>
        <p:spPr>
          <a:xfrm>
            <a:off x="749361" y="402631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4"/>
            <a:stretch>
              <a:fillRect/>
            </a:stretch>
          </a:blipFill>
        </p:spPr>
      </p:sp>
      <p:sp>
        <p:nvSpPr>
          <p:cNvPr id="11" name="Title 1"/>
          <p:cNvSpPr txBox="1">
            <a:spLocks/>
          </p:cNvSpPr>
          <p:nvPr/>
        </p:nvSpPr>
        <p:spPr>
          <a:xfrm>
            <a:off x="3581400" y="4617909"/>
            <a:ext cx="10058400" cy="589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endParaRPr lang="en-IN" sz="2800" u="sng" dirty="0">
              <a:solidFill>
                <a:srgbClr val="0070C0"/>
              </a:solidFill>
              <a:latin typeface="Times New Roman" panose="02020603050405020304" pitchFamily="18" charset="0"/>
              <a:cs typeface="Times New Roman" panose="02020603050405020304" pitchFamily="18" charset="0"/>
            </a:endParaRPr>
          </a:p>
        </p:txBody>
      </p:sp>
      <p:graphicFrame>
        <p:nvGraphicFramePr>
          <p:cNvPr id="12" name="Content Placeholder 3"/>
          <p:cNvGraphicFramePr>
            <a:graphicFrameLocks/>
          </p:cNvGraphicFramePr>
          <p:nvPr>
            <p:extLst>
              <p:ext uri="{D42A27DB-BD31-4B8C-83A1-F6EECF244321}">
                <p14:modId xmlns:p14="http://schemas.microsoft.com/office/powerpoint/2010/main" val="2430073293"/>
              </p:ext>
            </p:extLst>
          </p:nvPr>
        </p:nvGraphicFramePr>
        <p:xfrm>
          <a:off x="3276600" y="2405509"/>
          <a:ext cx="11353800" cy="6476998"/>
        </p:xfrm>
        <a:graphic>
          <a:graphicData uri="http://schemas.openxmlformats.org/drawingml/2006/table">
            <a:tbl>
              <a:tblPr firstRow="1" bandRow="1">
                <a:tableStyleId>{D27102A9-8310-4765-A935-A1911B00CA55}</a:tableStyleId>
              </a:tblPr>
              <a:tblGrid>
                <a:gridCol w="5665964">
                  <a:extLst>
                    <a:ext uri="{9D8B030D-6E8A-4147-A177-3AD203B41FA5}">
                      <a16:colId xmlns:a16="http://schemas.microsoft.com/office/drawing/2014/main" val="3713858139"/>
                    </a:ext>
                  </a:extLst>
                </a:gridCol>
                <a:gridCol w="5687836">
                  <a:extLst>
                    <a:ext uri="{9D8B030D-6E8A-4147-A177-3AD203B41FA5}">
                      <a16:colId xmlns:a16="http://schemas.microsoft.com/office/drawing/2014/main" val="2847991673"/>
                    </a:ext>
                  </a:extLst>
                </a:gridCol>
              </a:tblGrid>
              <a:tr h="723340">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Model</a:t>
                      </a:r>
                      <a:r>
                        <a:rPr lang="en-IN" sz="2800" baseline="0" dirty="0"/>
                        <a:t> Name</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Screen Printing Machine</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26616729"/>
                  </a:ext>
                </a:extLst>
              </a:tr>
              <a:tr h="721470">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Dimension</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smtClean="0"/>
                        <a:t>1500X900X1200 </a:t>
                      </a:r>
                      <a:r>
                        <a:rPr lang="en-IN" sz="2800" dirty="0"/>
                        <a:t>MM</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84451780"/>
                  </a:ext>
                </a:extLst>
              </a:tr>
              <a:tr h="721470">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Net Weight</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smtClean="0"/>
                        <a:t>40 </a:t>
                      </a:r>
                      <a:r>
                        <a:rPr lang="en-IN" sz="2800" dirty="0"/>
                        <a:t>KG (APPROX.)</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04383944"/>
                  </a:ext>
                </a:extLst>
              </a:tr>
              <a:tr h="721470">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Length</a:t>
                      </a:r>
                      <a:r>
                        <a:rPr lang="en-IN" sz="2800" baseline="0" dirty="0"/>
                        <a:t> &amp; Width Of Printing Area</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smtClean="0"/>
                        <a:t>600 </a:t>
                      </a:r>
                      <a:r>
                        <a:rPr lang="en-IN" sz="2800" dirty="0"/>
                        <a:t>X </a:t>
                      </a:r>
                      <a:r>
                        <a:rPr lang="en-IN" sz="2800" dirty="0" smtClean="0"/>
                        <a:t>400 </a:t>
                      </a:r>
                      <a:r>
                        <a:rPr lang="en-IN" sz="2800" dirty="0"/>
                        <a:t>MM</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32797067"/>
                  </a:ext>
                </a:extLst>
              </a:tr>
              <a:tr h="721470">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t>Electrical Requirement</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kern="1200" dirty="0">
                          <a:effectLst/>
                        </a:rPr>
                        <a:t>220 v±22v/50 hz±1 HZ</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40862084"/>
                  </a:ext>
                </a:extLst>
              </a:tr>
              <a:tr h="717682">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effectLst/>
                        </a:rPr>
                        <a:t>Rating Current (A)</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7 AMP</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63892335"/>
                  </a:ext>
                </a:extLst>
              </a:tr>
              <a:tr h="717682">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t>Compressor Tank Capacity</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smtClean="0"/>
                        <a:t>30 </a:t>
                      </a:r>
                      <a:r>
                        <a:rPr lang="en-IN" sz="2800" dirty="0"/>
                        <a:t>L</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88500237"/>
                  </a:ext>
                </a:extLst>
              </a:tr>
              <a:tr h="717682">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t>Motor Specification</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1</a:t>
                      </a:r>
                      <a:r>
                        <a:rPr lang="en-IN" sz="2800" dirty="0" smtClean="0"/>
                        <a:t>HP </a:t>
                      </a:r>
                      <a:r>
                        <a:rPr lang="en-IN" sz="2800" dirty="0"/>
                        <a:t>SINGLE PHASE</a:t>
                      </a:r>
                      <a:endParaRPr lang="en-IN" sz="28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086128"/>
                  </a:ext>
                </a:extLst>
              </a:tr>
              <a:tr h="714732">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lnSpc>
                          <a:spcPct val="107000"/>
                        </a:lnSpc>
                        <a:spcAft>
                          <a:spcPts val="0"/>
                        </a:spcAft>
                      </a:pPr>
                      <a:r>
                        <a:rPr lang="en-IN" sz="2800" dirty="0">
                          <a:effectLst/>
                        </a:rPr>
                        <a:t>Outer Body Material</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lnSpc>
                          <a:spcPct val="107000"/>
                        </a:lnSpc>
                        <a:spcAft>
                          <a:spcPts val="0"/>
                        </a:spcAft>
                      </a:pPr>
                      <a:r>
                        <a:rPr lang="en-IN" sz="2800" dirty="0">
                          <a:effectLst/>
                        </a:rPr>
                        <a:t>Mild steel</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311861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849547328"/>
              </p:ext>
            </p:extLst>
          </p:nvPr>
        </p:nvGraphicFramePr>
        <p:xfrm>
          <a:off x="3276600" y="8882507"/>
          <a:ext cx="11353800" cy="717682"/>
        </p:xfrm>
        <a:graphic>
          <a:graphicData uri="http://schemas.openxmlformats.org/drawingml/2006/table">
            <a:tbl>
              <a:tblPr>
                <a:tableStyleId>{D27102A9-8310-4765-A935-A1911B00CA55}</a:tableStyleId>
              </a:tblPr>
              <a:tblGrid>
                <a:gridCol w="5665964">
                  <a:extLst>
                    <a:ext uri="{9D8B030D-6E8A-4147-A177-3AD203B41FA5}">
                      <a16:colId xmlns:a16="http://schemas.microsoft.com/office/drawing/2014/main" val="1820079720"/>
                    </a:ext>
                  </a:extLst>
                </a:gridCol>
                <a:gridCol w="5687836">
                  <a:extLst>
                    <a:ext uri="{9D8B030D-6E8A-4147-A177-3AD203B41FA5}">
                      <a16:colId xmlns:a16="http://schemas.microsoft.com/office/drawing/2014/main" val="1183799001"/>
                    </a:ext>
                  </a:extLst>
                </a:gridCol>
              </a:tblGrid>
              <a:tr h="717682">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kern="1200" dirty="0" smtClean="0">
                          <a:ln>
                            <a:noFill/>
                          </a:ln>
                          <a:solidFill>
                            <a:schemeClr val="tx1"/>
                          </a:solidFill>
                          <a:effectLst/>
                          <a:latin typeface="Rockwell" panose="02060603020205020403"/>
                          <a:cs typeface="+mn-cs"/>
                        </a:rPr>
                        <a:t>Capacity</a:t>
                      </a:r>
                      <a:endParaRPr lang="en-IN" sz="2800" b="0" dirty="0">
                        <a:ln>
                          <a:noFill/>
                        </a:ln>
                        <a:solidFill>
                          <a:schemeClr val="tx1"/>
                        </a:solidFill>
                        <a:latin typeface="Times New Roman" panose="02020603050405020304" pitchFamily="18" charset="0"/>
                        <a:cs typeface="Times New Roman" panose="02020603050405020304" pitchFamily="18" charset="0"/>
                      </a:endParaRPr>
                    </a:p>
                  </a:txBody>
                  <a:tcPr anchor="ctr">
                    <a:solidFill>
                      <a:schemeClr val="accent4">
                        <a:lumMod val="20000"/>
                        <a:lumOff val="80000"/>
                      </a:schemeClr>
                    </a:solidFill>
                  </a:tcP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b="0" dirty="0" smtClean="0">
                          <a:ln>
                            <a:noFill/>
                          </a:ln>
                          <a:solidFill>
                            <a:schemeClr val="tx1"/>
                          </a:solidFill>
                          <a:latin typeface="Rockwell" panose="02060603020205020403"/>
                          <a:cs typeface="+mn-cs"/>
                        </a:rPr>
                        <a:t>650-750</a:t>
                      </a:r>
                      <a:r>
                        <a:rPr lang="en-IN" sz="2800" b="0" baseline="0" dirty="0" smtClean="0">
                          <a:ln>
                            <a:noFill/>
                          </a:ln>
                          <a:solidFill>
                            <a:schemeClr val="tx1"/>
                          </a:solidFill>
                          <a:latin typeface="Rockwell" panose="02060603020205020403"/>
                          <a:cs typeface="+mn-cs"/>
                        </a:rPr>
                        <a:t> print per hour</a:t>
                      </a:r>
                      <a:endParaRPr lang="en-IN" sz="2800" b="0" dirty="0">
                        <a:ln>
                          <a:noFill/>
                        </a:ln>
                        <a:solidFill>
                          <a:schemeClr val="tx1"/>
                        </a:solidFill>
                        <a:latin typeface="Times New Roman" panose="02020603050405020304" pitchFamily="18" charset="0"/>
                        <a:cs typeface="Times New Roman" panose="02020603050405020304" pitchFamily="18" charset="0"/>
                      </a:endParaRPr>
                    </a:p>
                  </a:txBody>
                  <a:tcPr anchor="ctr">
                    <a:solidFill>
                      <a:schemeClr val="accent4">
                        <a:lumMod val="20000"/>
                        <a:lumOff val="80000"/>
                      </a:schemeClr>
                    </a:solidFill>
                  </a:tcPr>
                </a:tc>
                <a:extLst>
                  <a:ext uri="{0D108BD9-81ED-4DB2-BD59-A6C34878D82A}">
                    <a16:rowId xmlns:a16="http://schemas.microsoft.com/office/drawing/2014/main" val="3753028941"/>
                  </a:ext>
                </a:extLst>
              </a:tr>
            </a:tbl>
          </a:graphicData>
        </a:graphic>
      </p:graphicFrame>
    </p:spTree>
    <p:extLst>
      <p:ext uri="{BB962C8B-B14F-4D97-AF65-F5344CB8AC3E}">
        <p14:creationId xmlns:p14="http://schemas.microsoft.com/office/powerpoint/2010/main" val="3009184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362200" y="1309142"/>
            <a:ext cx="8382000" cy="949362"/>
          </a:xfrm>
          <a:prstGeom prst="rect">
            <a:avLst/>
          </a:prstGeom>
        </p:spPr>
        <p:txBody>
          <a:bodyPr wrap="square" lIns="0" tIns="0" rIns="0" bIns="0" rtlCol="0" anchor="t">
            <a:spAutoFit/>
          </a:bodyPr>
          <a:lstStyle/>
          <a:p>
            <a:pPr>
              <a:lnSpc>
                <a:spcPts val="8400"/>
              </a:lnSpc>
            </a:pPr>
            <a:r>
              <a:rPr lang="en-US" sz="4800" dirty="0">
                <a:solidFill>
                  <a:srgbClr val="B171E7"/>
                </a:solidFill>
                <a:latin typeface="Public Sans Bold"/>
              </a:rPr>
              <a:t>Paper </a:t>
            </a:r>
            <a:r>
              <a:rPr lang="en-US" sz="4800" dirty="0" smtClean="0">
                <a:solidFill>
                  <a:srgbClr val="B171E7"/>
                </a:solidFill>
                <a:latin typeface="Public Sans Bold"/>
              </a:rPr>
              <a:t>Cutter Machine</a:t>
            </a:r>
            <a:endParaRPr lang="en-US" sz="4800" dirty="0">
              <a:solidFill>
                <a:srgbClr val="B171E7"/>
              </a:solidFill>
              <a:latin typeface="Public Sans Bold"/>
            </a:endParaRPr>
          </a:p>
        </p:txBody>
      </p:sp>
      <p:sp>
        <p:nvSpPr>
          <p:cNvPr id="6" name="Freeform 6"/>
          <p:cNvSpPr/>
          <p:nvPr/>
        </p:nvSpPr>
        <p:spPr>
          <a:xfrm rot="-4123142">
            <a:off x="-2034553" y="-1840161"/>
            <a:ext cx="4678707" cy="4892765"/>
          </a:xfrm>
          <a:custGeom>
            <a:avLst/>
            <a:gdLst/>
            <a:ahLst/>
            <a:cxnLst/>
            <a:rect l="l" t="t" r="r" b="b"/>
            <a:pathLst>
              <a:path w="4678707" h="4892765">
                <a:moveTo>
                  <a:pt x="0" y="0"/>
                </a:moveTo>
                <a:lnTo>
                  <a:pt x="4678706" y="0"/>
                </a:lnTo>
                <a:lnTo>
                  <a:pt x="4678706" y="4892765"/>
                </a:lnTo>
                <a:lnTo>
                  <a:pt x="0" y="4892765"/>
                </a:lnTo>
                <a:lnTo>
                  <a:pt x="0" y="0"/>
                </a:lnTo>
                <a:close/>
              </a:path>
            </a:pathLst>
          </a:custGeom>
          <a:blipFill>
            <a:blip r:embed="rId2"/>
            <a:stretch>
              <a:fillRect/>
            </a:stretch>
          </a:blipFill>
        </p:spPr>
      </p:sp>
      <p:sp>
        <p:nvSpPr>
          <p:cNvPr id="8" name="Freeform 8"/>
          <p:cNvSpPr/>
          <p:nvPr/>
        </p:nvSpPr>
        <p:spPr>
          <a:xfrm>
            <a:off x="749361" y="402631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3"/>
            <a:stretch>
              <a:fillRect/>
            </a:stretch>
          </a:blipFill>
        </p:spPr>
      </p:sp>
      <p:sp>
        <p:nvSpPr>
          <p:cNvPr id="9" name="Title 1"/>
          <p:cNvSpPr txBox="1">
            <a:spLocks/>
          </p:cNvSpPr>
          <p:nvPr/>
        </p:nvSpPr>
        <p:spPr>
          <a:xfrm>
            <a:off x="1524000" y="7809046"/>
            <a:ext cx="10058400" cy="58937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sz="3200" u="sng" dirty="0">
              <a:solidFill>
                <a:srgbClr val="0070C0"/>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069848" y="507077"/>
            <a:ext cx="10058400" cy="589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endParaRPr lang="en-IN" sz="2800" b="1" u="sng" dirty="0">
              <a:solidFill>
                <a:srgbClr val="0070C0"/>
              </a:solidFill>
              <a:latin typeface="Times New Roman" panose="02020603050405020304" pitchFamily="18" charset="0"/>
              <a:cs typeface="Times New Roman" panose="02020603050405020304" pitchFamily="18" charset="0"/>
            </a:endParaRPr>
          </a:p>
        </p:txBody>
      </p:sp>
      <p:sp>
        <p:nvSpPr>
          <p:cNvPr id="10" name="Content Placeholder 4"/>
          <p:cNvSpPr txBox="1">
            <a:spLocks/>
          </p:cNvSpPr>
          <p:nvPr/>
        </p:nvSpPr>
        <p:spPr>
          <a:xfrm>
            <a:off x="2362200" y="2913537"/>
            <a:ext cx="6400800" cy="6280755"/>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just"/>
            <a:r>
              <a:rPr lang="en-US" sz="3200" dirty="0" smtClean="0">
                <a:cs typeface="Times New Roman" panose="02020603050405020304" pitchFamily="18" charset="0"/>
              </a:rPr>
              <a:t>A paper cutter machine is a piece of equipment used in various printing and document handling operations to precisely cut large quantities of paper or other materials into smaller, uniform sizes.</a:t>
            </a:r>
          </a:p>
          <a:p>
            <a:pPr marL="0" indent="0" algn="just">
              <a:buNone/>
            </a:pPr>
            <a:endParaRPr lang="en-US" sz="3200" dirty="0" smtClean="0">
              <a:cs typeface="Times New Roman" panose="02020603050405020304" pitchFamily="18" charset="0"/>
            </a:endParaRPr>
          </a:p>
          <a:p>
            <a:pPr algn="just"/>
            <a:r>
              <a:rPr lang="en-US" sz="3200" dirty="0" smtClean="0">
                <a:cs typeface="Times New Roman" panose="02020603050405020304" pitchFamily="18" charset="0"/>
              </a:rPr>
              <a:t>Paper cutter machine offer high precision and accuracy in cutting paper, cardstock, and other materials. This is essential for applications such as print finishing, bookbinding, and document processing.</a:t>
            </a:r>
          </a:p>
          <a:p>
            <a:pPr algn="just"/>
            <a:endParaRPr lang="en-IN" sz="3200" dirty="0">
              <a:cs typeface="Times New Roman" panose="02020603050405020304" pitchFamily="18" charset="0"/>
            </a:endParaRPr>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6623" t="2810" r="7347" b="3184"/>
          <a:stretch/>
        </p:blipFill>
        <p:spPr>
          <a:xfrm>
            <a:off x="11277600" y="1309142"/>
            <a:ext cx="5914837" cy="80501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0941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881" t="2637" r="7757" b="3386"/>
          <a:stretch/>
        </p:blipFill>
        <p:spPr>
          <a:xfrm>
            <a:off x="7096578" y="1983487"/>
            <a:ext cx="4835513" cy="6630732"/>
          </a:xfrm>
        </p:spPr>
      </p:pic>
      <p:cxnSp>
        <p:nvCxnSpPr>
          <p:cNvPr id="6" name="Elbow Connector 5"/>
          <p:cNvCxnSpPr/>
          <p:nvPr/>
        </p:nvCxnSpPr>
        <p:spPr>
          <a:xfrm flipV="1">
            <a:off x="11400909" y="3292743"/>
            <a:ext cx="1808018" cy="1221971"/>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9" name="Elbow Connector 8"/>
          <p:cNvCxnSpPr/>
          <p:nvPr/>
        </p:nvCxnSpPr>
        <p:spPr>
          <a:xfrm rot="10800000" flipV="1">
            <a:off x="5328458" y="4514713"/>
            <a:ext cx="3304314" cy="50499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2" name="Elbow Connector 11"/>
          <p:cNvCxnSpPr/>
          <p:nvPr/>
        </p:nvCxnSpPr>
        <p:spPr>
          <a:xfrm rot="10800000" flipV="1">
            <a:off x="5328460" y="5437426"/>
            <a:ext cx="1982586" cy="72320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7" name="Elbow Connector 16"/>
          <p:cNvCxnSpPr/>
          <p:nvPr/>
        </p:nvCxnSpPr>
        <p:spPr>
          <a:xfrm rot="10800000">
            <a:off x="5328464" y="1759046"/>
            <a:ext cx="3715785" cy="223196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1" name="Elbow Connector 20"/>
          <p:cNvCxnSpPr/>
          <p:nvPr/>
        </p:nvCxnSpPr>
        <p:spPr>
          <a:xfrm>
            <a:off x="10228813" y="4976070"/>
            <a:ext cx="4164677" cy="63717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2489411" y="5828405"/>
            <a:ext cx="2391424" cy="507831"/>
          </a:xfrm>
          <a:prstGeom prst="rect">
            <a:avLst/>
          </a:prstGeom>
          <a:noFill/>
        </p:spPr>
        <p:txBody>
          <a:bodyPr wrap="none" rtlCol="0">
            <a:spAutoFit/>
          </a:bodyPr>
          <a:lstStyle/>
          <a:p>
            <a:r>
              <a:rPr lang="en-IN" sz="2700" dirty="0"/>
              <a:t>PANNEL BOARD</a:t>
            </a:r>
          </a:p>
        </p:txBody>
      </p:sp>
      <p:sp>
        <p:nvSpPr>
          <p:cNvPr id="27" name="TextBox 26"/>
          <p:cNvSpPr txBox="1"/>
          <p:nvPr/>
        </p:nvSpPr>
        <p:spPr>
          <a:xfrm>
            <a:off x="13031779" y="2600245"/>
            <a:ext cx="3656021" cy="1338828"/>
          </a:xfrm>
          <a:prstGeom prst="rect">
            <a:avLst/>
          </a:prstGeom>
          <a:noFill/>
        </p:spPr>
        <p:txBody>
          <a:bodyPr wrap="square" rtlCol="0">
            <a:spAutoFit/>
          </a:bodyPr>
          <a:lstStyle/>
          <a:p>
            <a:pPr algn="ctr"/>
            <a:r>
              <a:rPr lang="en-IN" sz="2700" dirty="0"/>
              <a:t>PAPER PUSHER</a:t>
            </a:r>
          </a:p>
          <a:p>
            <a:pPr algn="ctr"/>
            <a:r>
              <a:rPr lang="en-IN" sz="2700" dirty="0"/>
              <a:t>(FOR ADJUSTING THE PAPER SIZE)</a:t>
            </a:r>
          </a:p>
        </p:txBody>
      </p:sp>
      <p:sp>
        <p:nvSpPr>
          <p:cNvPr id="28" name="TextBox 27"/>
          <p:cNvSpPr txBox="1"/>
          <p:nvPr/>
        </p:nvSpPr>
        <p:spPr>
          <a:xfrm>
            <a:off x="1422678" y="4701179"/>
            <a:ext cx="3251275" cy="507831"/>
          </a:xfrm>
          <a:prstGeom prst="rect">
            <a:avLst/>
          </a:prstGeom>
          <a:noFill/>
        </p:spPr>
        <p:txBody>
          <a:bodyPr wrap="none" rtlCol="0">
            <a:spAutoFit/>
          </a:bodyPr>
          <a:lstStyle/>
          <a:p>
            <a:r>
              <a:rPr lang="en-IN" sz="2700" dirty="0"/>
              <a:t>PAPER CUTTER BLADE</a:t>
            </a:r>
          </a:p>
        </p:txBody>
      </p:sp>
      <p:sp>
        <p:nvSpPr>
          <p:cNvPr id="29" name="TextBox 28"/>
          <p:cNvSpPr txBox="1"/>
          <p:nvPr/>
        </p:nvSpPr>
        <p:spPr>
          <a:xfrm>
            <a:off x="14393489" y="5336243"/>
            <a:ext cx="2159694" cy="507831"/>
          </a:xfrm>
          <a:prstGeom prst="rect">
            <a:avLst/>
          </a:prstGeom>
          <a:noFill/>
        </p:spPr>
        <p:txBody>
          <a:bodyPr wrap="none" rtlCol="0">
            <a:spAutoFit/>
          </a:bodyPr>
          <a:lstStyle/>
          <a:p>
            <a:r>
              <a:rPr lang="en-IN" sz="2700" dirty="0"/>
              <a:t>PAPER CLAMP</a:t>
            </a:r>
          </a:p>
        </p:txBody>
      </p:sp>
      <p:sp>
        <p:nvSpPr>
          <p:cNvPr id="30" name="TextBox 29"/>
          <p:cNvSpPr txBox="1"/>
          <p:nvPr/>
        </p:nvSpPr>
        <p:spPr>
          <a:xfrm>
            <a:off x="1865878" y="1409700"/>
            <a:ext cx="2821863" cy="507831"/>
          </a:xfrm>
          <a:prstGeom prst="rect">
            <a:avLst/>
          </a:prstGeom>
          <a:noFill/>
        </p:spPr>
        <p:txBody>
          <a:bodyPr wrap="none" rtlCol="0">
            <a:spAutoFit/>
          </a:bodyPr>
          <a:lstStyle/>
          <a:p>
            <a:r>
              <a:rPr lang="en-IN" sz="2700" dirty="0"/>
              <a:t>GRAPHICS DISPLAY</a:t>
            </a:r>
          </a:p>
        </p:txBody>
      </p:sp>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34757" t="11316" r="32778" b="72451"/>
          <a:stretch/>
        </p:blipFill>
        <p:spPr>
          <a:xfrm>
            <a:off x="2298800" y="2112756"/>
            <a:ext cx="2637807" cy="1758540"/>
          </a:xfrm>
          <a:prstGeom prst="rect">
            <a:avLst/>
          </a:prstGeom>
        </p:spPr>
      </p:pic>
      <p:pic>
        <p:nvPicPr>
          <p:cNvPr id="5" name="Picture 4">
            <a:extLst>
              <a:ext uri="{FF2B5EF4-FFF2-40B4-BE49-F238E27FC236}">
                <a16:creationId xmlns:a16="http://schemas.microsoft.com/office/drawing/2014/main" id="{6721967D-922B-4E48-8DC2-9C77ECC54473}"/>
              </a:ext>
            </a:extLst>
          </p:cNvPr>
          <p:cNvPicPr>
            <a:picLocks noChangeAspect="1"/>
          </p:cNvPicPr>
          <p:nvPr/>
        </p:nvPicPr>
        <p:blipFill rotWithShape="1">
          <a:blip r:embed="rId4"/>
          <a:srcRect l="10874" t="12100" r="9645" b="10291"/>
          <a:stretch/>
        </p:blipFill>
        <p:spPr>
          <a:xfrm>
            <a:off x="2410346" y="6456697"/>
            <a:ext cx="2918112" cy="2849340"/>
          </a:xfrm>
          <a:prstGeom prst="rect">
            <a:avLst/>
          </a:prstGeom>
        </p:spPr>
      </p:pic>
    </p:spTree>
    <p:extLst>
      <p:ext uri="{BB962C8B-B14F-4D97-AF65-F5344CB8AC3E}">
        <p14:creationId xmlns:p14="http://schemas.microsoft.com/office/powerpoint/2010/main" val="1057623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733800" y="571500"/>
            <a:ext cx="13431462" cy="1077218"/>
          </a:xfrm>
          <a:prstGeom prst="rect">
            <a:avLst/>
          </a:prstGeom>
        </p:spPr>
        <p:txBody>
          <a:bodyPr wrap="square" lIns="0" tIns="0" rIns="0" bIns="0" rtlCol="0" anchor="t">
            <a:spAutoFit/>
          </a:bodyPr>
          <a:lstStyle/>
          <a:p>
            <a:pPr>
              <a:lnSpc>
                <a:spcPts val="8400"/>
              </a:lnSpc>
            </a:pPr>
            <a:r>
              <a:rPr lang="en-US" sz="6000" dirty="0">
                <a:solidFill>
                  <a:srgbClr val="B171E7"/>
                </a:solidFill>
                <a:latin typeface="Public Sans Bold"/>
              </a:rPr>
              <a:t>TECHNICAL SPECIFICATION</a:t>
            </a:r>
          </a:p>
        </p:txBody>
      </p:sp>
      <p:sp>
        <p:nvSpPr>
          <p:cNvPr id="6" name="Freeform 6"/>
          <p:cNvSpPr/>
          <p:nvPr/>
        </p:nvSpPr>
        <p:spPr>
          <a:xfrm rot="-4123142">
            <a:off x="-2034553" y="-1840161"/>
            <a:ext cx="4678707" cy="4892765"/>
          </a:xfrm>
          <a:custGeom>
            <a:avLst/>
            <a:gdLst/>
            <a:ahLst/>
            <a:cxnLst/>
            <a:rect l="l" t="t" r="r" b="b"/>
            <a:pathLst>
              <a:path w="4678707" h="4892765">
                <a:moveTo>
                  <a:pt x="0" y="0"/>
                </a:moveTo>
                <a:lnTo>
                  <a:pt x="4678706" y="0"/>
                </a:lnTo>
                <a:lnTo>
                  <a:pt x="4678706" y="4892765"/>
                </a:lnTo>
                <a:lnTo>
                  <a:pt x="0" y="4892765"/>
                </a:lnTo>
                <a:lnTo>
                  <a:pt x="0" y="0"/>
                </a:lnTo>
                <a:close/>
              </a:path>
            </a:pathLst>
          </a:custGeom>
          <a:blipFill>
            <a:blip r:embed="rId2"/>
            <a:stretch>
              <a:fillRect/>
            </a:stretch>
          </a:blipFill>
        </p:spPr>
      </p:sp>
      <p:sp>
        <p:nvSpPr>
          <p:cNvPr id="7" name="Freeform 7"/>
          <p:cNvSpPr/>
          <p:nvPr/>
        </p:nvSpPr>
        <p:spPr>
          <a:xfrm>
            <a:off x="16598960" y="8496300"/>
            <a:ext cx="2723612" cy="3130589"/>
          </a:xfrm>
          <a:custGeom>
            <a:avLst/>
            <a:gdLst/>
            <a:ahLst/>
            <a:cxnLst/>
            <a:rect l="l" t="t" r="r" b="b"/>
            <a:pathLst>
              <a:path w="2723612" h="3130589">
                <a:moveTo>
                  <a:pt x="0" y="0"/>
                </a:moveTo>
                <a:lnTo>
                  <a:pt x="2723612" y="0"/>
                </a:lnTo>
                <a:lnTo>
                  <a:pt x="2723612" y="3130589"/>
                </a:lnTo>
                <a:lnTo>
                  <a:pt x="0" y="3130589"/>
                </a:lnTo>
                <a:lnTo>
                  <a:pt x="0" y="0"/>
                </a:lnTo>
                <a:close/>
              </a:path>
            </a:pathLst>
          </a:custGeom>
          <a:blipFill>
            <a:blip r:embed="rId3"/>
            <a:stretch>
              <a:fillRect/>
            </a:stretch>
          </a:blipFill>
        </p:spPr>
      </p:sp>
      <p:sp>
        <p:nvSpPr>
          <p:cNvPr id="8" name="Freeform 8"/>
          <p:cNvSpPr/>
          <p:nvPr/>
        </p:nvSpPr>
        <p:spPr>
          <a:xfrm>
            <a:off x="749361" y="402631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4"/>
            <a:stretch>
              <a:fillRect/>
            </a:stretch>
          </a:blipFill>
        </p:spPr>
      </p:sp>
      <p:sp>
        <p:nvSpPr>
          <p:cNvPr id="11" name="Title 1"/>
          <p:cNvSpPr txBox="1">
            <a:spLocks/>
          </p:cNvSpPr>
          <p:nvPr/>
        </p:nvSpPr>
        <p:spPr>
          <a:xfrm>
            <a:off x="3581400" y="4617909"/>
            <a:ext cx="10058400" cy="589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endParaRPr lang="en-IN" sz="2800" u="sng" dirty="0">
              <a:solidFill>
                <a:srgbClr val="0070C0"/>
              </a:solidFill>
              <a:latin typeface="Times New Roman" panose="02020603050405020304" pitchFamily="18" charset="0"/>
              <a:cs typeface="Times New Roman" panose="02020603050405020304" pitchFamily="18" charset="0"/>
            </a:endParaRPr>
          </a:p>
        </p:txBody>
      </p:sp>
      <p:graphicFrame>
        <p:nvGraphicFramePr>
          <p:cNvPr id="9" name="Content Placeholder 3"/>
          <p:cNvGraphicFramePr>
            <a:graphicFrameLocks/>
          </p:cNvGraphicFramePr>
          <p:nvPr>
            <p:extLst>
              <p:ext uri="{D42A27DB-BD31-4B8C-83A1-F6EECF244321}">
                <p14:modId xmlns:p14="http://schemas.microsoft.com/office/powerpoint/2010/main" val="4178097029"/>
              </p:ext>
            </p:extLst>
          </p:nvPr>
        </p:nvGraphicFramePr>
        <p:xfrm>
          <a:off x="2895600" y="2019300"/>
          <a:ext cx="12268200" cy="7582823"/>
        </p:xfrm>
        <a:graphic>
          <a:graphicData uri="http://schemas.openxmlformats.org/drawingml/2006/table">
            <a:tbl>
              <a:tblPr firstRow="1" bandRow="1">
                <a:tableStyleId>{5FD0F851-EC5A-4D38-B0AD-8093EC10F338}</a:tableStyleId>
              </a:tblPr>
              <a:tblGrid>
                <a:gridCol w="6326757">
                  <a:extLst>
                    <a:ext uri="{9D8B030D-6E8A-4147-A177-3AD203B41FA5}">
                      <a16:colId xmlns:a16="http://schemas.microsoft.com/office/drawing/2014/main" val="3713858139"/>
                    </a:ext>
                  </a:extLst>
                </a:gridCol>
                <a:gridCol w="5941443">
                  <a:extLst>
                    <a:ext uri="{9D8B030D-6E8A-4147-A177-3AD203B41FA5}">
                      <a16:colId xmlns:a16="http://schemas.microsoft.com/office/drawing/2014/main" val="2847991673"/>
                    </a:ext>
                  </a:extLst>
                </a:gridCol>
              </a:tblGrid>
              <a:tr h="588415">
                <a:tc>
                  <a:txBody>
                    <a:bodyPr/>
                    <a:lstStyle/>
                    <a:p>
                      <a:pPr algn="ctr"/>
                      <a:r>
                        <a:rPr lang="en-IN" sz="3200" dirty="0"/>
                        <a:t>Model</a:t>
                      </a:r>
                      <a:r>
                        <a:rPr lang="en-IN" sz="3200" baseline="0" dirty="0"/>
                        <a:t> Name</a:t>
                      </a:r>
                      <a:endParaRPr lang="en-IN" sz="3200" b="1" dirty="0">
                        <a:latin typeface="+mn-lt"/>
                        <a:cs typeface="Times New Roman" panose="02020603050405020304" pitchFamily="18" charset="0"/>
                      </a:endParaRPr>
                    </a:p>
                  </a:txBody>
                  <a:tcPr anchor="ctr"/>
                </a:tc>
                <a:tc>
                  <a:txBody>
                    <a:bodyPr/>
                    <a:lstStyle/>
                    <a:p>
                      <a:pPr algn="ctr"/>
                      <a:r>
                        <a:rPr lang="en-IN" sz="3200" dirty="0"/>
                        <a:t>Paper Cutter Machine</a:t>
                      </a:r>
                      <a:endParaRPr lang="en-IN" sz="3200" dirty="0">
                        <a:latin typeface="+mn-lt"/>
                        <a:cs typeface="Times New Roman" panose="02020603050405020304" pitchFamily="18" charset="0"/>
                      </a:endParaRPr>
                    </a:p>
                  </a:txBody>
                  <a:tcPr anchor="ctr"/>
                </a:tc>
                <a:extLst>
                  <a:ext uri="{0D108BD9-81ED-4DB2-BD59-A6C34878D82A}">
                    <a16:rowId xmlns:a16="http://schemas.microsoft.com/office/drawing/2014/main" val="2026616729"/>
                  </a:ext>
                </a:extLst>
              </a:tr>
              <a:tr h="588415">
                <a:tc>
                  <a:txBody>
                    <a:bodyPr/>
                    <a:lstStyle/>
                    <a:p>
                      <a:pPr algn="ctr"/>
                      <a:r>
                        <a:rPr lang="en-IN" sz="3200" dirty="0"/>
                        <a:t>Dimension</a:t>
                      </a:r>
                      <a:endParaRPr lang="en-IN" sz="3200" b="1" dirty="0">
                        <a:latin typeface="+mn-lt"/>
                        <a:cs typeface="Times New Roman" panose="02020603050405020304" pitchFamily="18" charset="0"/>
                      </a:endParaRPr>
                    </a:p>
                  </a:txBody>
                  <a:tcPr anchor="ctr"/>
                </a:tc>
                <a:tc>
                  <a:txBody>
                    <a:bodyPr/>
                    <a:lstStyle/>
                    <a:p>
                      <a:pPr algn="ctr"/>
                      <a:r>
                        <a:rPr lang="en-IN" sz="3200" dirty="0" smtClean="0"/>
                        <a:t>1700X1200X1500 </a:t>
                      </a:r>
                      <a:r>
                        <a:rPr lang="en-IN" sz="3200" dirty="0"/>
                        <a:t>MM</a:t>
                      </a:r>
                      <a:endParaRPr lang="en-IN" sz="3200" dirty="0">
                        <a:latin typeface="+mn-lt"/>
                        <a:cs typeface="Times New Roman" panose="02020603050405020304" pitchFamily="18" charset="0"/>
                      </a:endParaRPr>
                    </a:p>
                  </a:txBody>
                  <a:tcPr anchor="ctr"/>
                </a:tc>
                <a:extLst>
                  <a:ext uri="{0D108BD9-81ED-4DB2-BD59-A6C34878D82A}">
                    <a16:rowId xmlns:a16="http://schemas.microsoft.com/office/drawing/2014/main" val="4184451780"/>
                  </a:ext>
                </a:extLst>
              </a:tr>
              <a:tr h="588415">
                <a:tc>
                  <a:txBody>
                    <a:bodyPr/>
                    <a:lstStyle/>
                    <a:p>
                      <a:pPr algn="ctr"/>
                      <a:r>
                        <a:rPr lang="en-IN" sz="3200" dirty="0"/>
                        <a:t>Net Weight</a:t>
                      </a:r>
                      <a:endParaRPr lang="en-IN" sz="3200" b="1" dirty="0">
                        <a:latin typeface="+mn-lt"/>
                        <a:cs typeface="Times New Roman" panose="02020603050405020304" pitchFamily="18" charset="0"/>
                      </a:endParaRPr>
                    </a:p>
                  </a:txBody>
                  <a:tcPr anchor="ctr"/>
                </a:tc>
                <a:tc>
                  <a:txBody>
                    <a:bodyPr/>
                    <a:lstStyle/>
                    <a:p>
                      <a:pPr algn="ctr"/>
                      <a:r>
                        <a:rPr lang="en-IN" sz="3200" dirty="0" smtClean="0"/>
                        <a:t>160 </a:t>
                      </a:r>
                      <a:r>
                        <a:rPr lang="en-IN" sz="3200" dirty="0"/>
                        <a:t>KG (APPROX.)</a:t>
                      </a:r>
                      <a:endParaRPr lang="en-IN" sz="3200" dirty="0">
                        <a:latin typeface="+mn-lt"/>
                        <a:cs typeface="Times New Roman" panose="02020603050405020304" pitchFamily="18" charset="0"/>
                      </a:endParaRPr>
                    </a:p>
                  </a:txBody>
                  <a:tcPr anchor="ctr"/>
                </a:tc>
                <a:extLst>
                  <a:ext uri="{0D108BD9-81ED-4DB2-BD59-A6C34878D82A}">
                    <a16:rowId xmlns:a16="http://schemas.microsoft.com/office/drawing/2014/main" val="3304383944"/>
                  </a:ext>
                </a:extLst>
              </a:tr>
              <a:tr h="5884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dirty="0"/>
                        <a:t>Electrical Requirement</a:t>
                      </a:r>
                      <a:endParaRPr lang="en-IN" sz="3200" b="1" dirty="0">
                        <a:latin typeface="+mn-lt"/>
                        <a:cs typeface="Times New Roman" panose="02020603050405020304" pitchFamily="18" charset="0"/>
                      </a:endParaRPr>
                    </a:p>
                  </a:txBody>
                  <a:tcPr anchor="ctr"/>
                </a:tc>
                <a:tc>
                  <a:txBody>
                    <a:bodyPr/>
                    <a:lstStyle/>
                    <a:p>
                      <a:pPr algn="ctr"/>
                      <a:r>
                        <a:rPr lang="en-IN" sz="3200" kern="1200" dirty="0">
                          <a:effectLst/>
                        </a:rPr>
                        <a:t>220 v±22v/50 hz±1 HZ</a:t>
                      </a:r>
                      <a:endParaRPr lang="en-IN" sz="3200" dirty="0">
                        <a:latin typeface="+mn-lt"/>
                        <a:cs typeface="Times New Roman" panose="02020603050405020304" pitchFamily="18" charset="0"/>
                      </a:endParaRPr>
                    </a:p>
                  </a:txBody>
                  <a:tcPr anchor="ctr"/>
                </a:tc>
                <a:extLst>
                  <a:ext uri="{0D108BD9-81ED-4DB2-BD59-A6C34878D82A}">
                    <a16:rowId xmlns:a16="http://schemas.microsoft.com/office/drawing/2014/main" val="1340862084"/>
                  </a:ext>
                </a:extLst>
              </a:tr>
              <a:tr h="5884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kern="1200" dirty="0">
                          <a:effectLst/>
                        </a:rPr>
                        <a:t>Power Consumption (W)</a:t>
                      </a:r>
                      <a:endParaRPr lang="en-IN" sz="3200" b="1" dirty="0">
                        <a:latin typeface="+mn-lt"/>
                        <a:cs typeface="Times New Roman" panose="02020603050405020304" pitchFamily="18" charset="0"/>
                      </a:endParaRPr>
                    </a:p>
                  </a:txBody>
                  <a:tcPr anchor="ctr"/>
                </a:tc>
                <a:tc>
                  <a:txBody>
                    <a:bodyPr/>
                    <a:lstStyle/>
                    <a:p>
                      <a:pPr algn="ctr"/>
                      <a:r>
                        <a:rPr lang="en-IN" sz="3200" dirty="0"/>
                        <a:t>KW/HP </a:t>
                      </a:r>
                      <a:r>
                        <a:rPr lang="en-IN" sz="3200" dirty="0" smtClean="0"/>
                        <a:t>0.75/1.0</a:t>
                      </a:r>
                      <a:endParaRPr lang="en-IN" sz="3200" b="0" dirty="0">
                        <a:latin typeface="+mn-lt"/>
                        <a:cs typeface="Times New Roman" panose="02020603050405020304" pitchFamily="18" charset="0"/>
                      </a:endParaRPr>
                    </a:p>
                  </a:txBody>
                  <a:tcPr anchor="ctr"/>
                </a:tc>
                <a:extLst>
                  <a:ext uri="{0D108BD9-81ED-4DB2-BD59-A6C34878D82A}">
                    <a16:rowId xmlns:a16="http://schemas.microsoft.com/office/drawing/2014/main" val="1825409660"/>
                  </a:ext>
                </a:extLst>
              </a:tr>
              <a:tr h="5884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kern="1200" dirty="0">
                          <a:effectLst/>
                        </a:rPr>
                        <a:t>Rating Current (A)</a:t>
                      </a:r>
                      <a:endParaRPr lang="en-IN" sz="3200" b="1" dirty="0">
                        <a:latin typeface="+mn-lt"/>
                        <a:cs typeface="Times New Roman" panose="02020603050405020304" pitchFamily="18" charset="0"/>
                      </a:endParaRPr>
                    </a:p>
                  </a:txBody>
                  <a:tcPr anchor="ctr"/>
                </a:tc>
                <a:tc>
                  <a:txBody>
                    <a:bodyPr/>
                    <a:lstStyle/>
                    <a:p>
                      <a:pPr algn="ctr"/>
                      <a:r>
                        <a:rPr lang="en-IN" sz="3200" dirty="0"/>
                        <a:t>7 AMP</a:t>
                      </a:r>
                      <a:endParaRPr lang="en-IN" sz="3200" b="0" dirty="0">
                        <a:latin typeface="+mn-lt"/>
                        <a:cs typeface="Times New Roman" panose="02020603050405020304" pitchFamily="18" charset="0"/>
                      </a:endParaRPr>
                    </a:p>
                  </a:txBody>
                  <a:tcPr anchor="ctr"/>
                </a:tc>
                <a:extLst>
                  <a:ext uri="{0D108BD9-81ED-4DB2-BD59-A6C34878D82A}">
                    <a16:rowId xmlns:a16="http://schemas.microsoft.com/office/drawing/2014/main" val="3863892335"/>
                  </a:ext>
                </a:extLst>
              </a:tr>
              <a:tr h="5884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dirty="0"/>
                        <a:t>Motor Specification</a:t>
                      </a:r>
                      <a:endParaRPr lang="en-IN" sz="3200" b="1" dirty="0">
                        <a:latin typeface="+mn-lt"/>
                        <a:cs typeface="Times New Roman" panose="02020603050405020304" pitchFamily="18" charset="0"/>
                      </a:endParaRPr>
                    </a:p>
                  </a:txBody>
                  <a:tcPr anchor="ctr"/>
                </a:tc>
                <a:tc>
                  <a:txBody>
                    <a:bodyPr/>
                    <a:lstStyle/>
                    <a:p>
                      <a:pPr algn="ctr"/>
                      <a:r>
                        <a:rPr lang="en-IN" sz="3200" dirty="0"/>
                        <a:t>1</a:t>
                      </a:r>
                      <a:r>
                        <a:rPr lang="en-IN" sz="3200" dirty="0" smtClean="0"/>
                        <a:t>HP </a:t>
                      </a:r>
                      <a:r>
                        <a:rPr lang="en-IN" sz="3200" dirty="0"/>
                        <a:t>SINGLE PHASE</a:t>
                      </a:r>
                      <a:endParaRPr lang="en-IN" sz="3200" b="0" dirty="0">
                        <a:latin typeface="+mn-lt"/>
                        <a:cs typeface="Times New Roman" panose="02020603050405020304" pitchFamily="18" charset="0"/>
                      </a:endParaRPr>
                    </a:p>
                  </a:txBody>
                  <a:tcPr anchor="ctr"/>
                </a:tc>
                <a:extLst>
                  <a:ext uri="{0D108BD9-81ED-4DB2-BD59-A6C34878D82A}">
                    <a16:rowId xmlns:a16="http://schemas.microsoft.com/office/drawing/2014/main" val="398130040"/>
                  </a:ext>
                </a:extLst>
              </a:tr>
              <a:tr h="5884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dirty="0"/>
                        <a:t>Minimum Paper </a:t>
                      </a:r>
                      <a:r>
                        <a:rPr lang="en-IN" sz="3200" dirty="0" smtClean="0"/>
                        <a:t>Cutting</a:t>
                      </a:r>
                      <a:r>
                        <a:rPr lang="en-IN" sz="3200" baseline="0" dirty="0" smtClean="0"/>
                        <a:t> Size</a:t>
                      </a:r>
                      <a:endParaRPr lang="en-IN" sz="3200" b="1" dirty="0">
                        <a:latin typeface="+mn-lt"/>
                        <a:cs typeface="Times New Roman" panose="02020603050405020304" pitchFamily="18" charset="0"/>
                      </a:endParaRPr>
                    </a:p>
                  </a:txBody>
                  <a:tcPr anchor="ctr"/>
                </a:tc>
                <a:tc>
                  <a:txBody>
                    <a:bodyPr/>
                    <a:lstStyle/>
                    <a:p>
                      <a:pPr algn="ctr"/>
                      <a:r>
                        <a:rPr lang="en-IN" sz="3200" dirty="0" smtClean="0"/>
                        <a:t>100X100</a:t>
                      </a:r>
                      <a:r>
                        <a:rPr lang="en-IN" sz="3200" baseline="0" dirty="0" smtClean="0"/>
                        <a:t> </a:t>
                      </a:r>
                      <a:r>
                        <a:rPr lang="en-IN" sz="3200" dirty="0" smtClean="0"/>
                        <a:t>MM</a:t>
                      </a:r>
                      <a:endParaRPr lang="en-IN" sz="3200" b="0" dirty="0">
                        <a:latin typeface="+mn-lt"/>
                        <a:cs typeface="Times New Roman" panose="02020603050405020304" pitchFamily="18" charset="0"/>
                      </a:endParaRPr>
                    </a:p>
                  </a:txBody>
                  <a:tcPr anchor="ctr"/>
                </a:tc>
                <a:extLst>
                  <a:ext uri="{0D108BD9-81ED-4DB2-BD59-A6C34878D82A}">
                    <a16:rowId xmlns:a16="http://schemas.microsoft.com/office/drawing/2014/main" val="1607954446"/>
                  </a:ext>
                </a:extLst>
              </a:tr>
              <a:tr h="5884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dirty="0"/>
                        <a:t>Maximum Paper </a:t>
                      </a:r>
                      <a:r>
                        <a:rPr lang="en-IN" sz="3200" dirty="0" smtClean="0"/>
                        <a:t>Cutting</a:t>
                      </a:r>
                      <a:r>
                        <a:rPr lang="en-IN" sz="3200" baseline="0" dirty="0" smtClean="0"/>
                        <a:t> Size</a:t>
                      </a:r>
                      <a:endParaRPr lang="en-IN" sz="3200" b="1" dirty="0">
                        <a:latin typeface="+mn-lt"/>
                        <a:cs typeface="Times New Roman" panose="02020603050405020304" pitchFamily="18" charset="0"/>
                      </a:endParaRPr>
                    </a:p>
                  </a:txBody>
                  <a:tcPr anchor="ctr"/>
                </a:tc>
                <a:tc>
                  <a:txBody>
                    <a:bodyPr/>
                    <a:lstStyle/>
                    <a:p>
                      <a:pPr algn="ctr"/>
                      <a:r>
                        <a:rPr lang="en-IN" sz="3200" dirty="0" smtClean="0"/>
                        <a:t>800X800 </a:t>
                      </a:r>
                      <a:r>
                        <a:rPr lang="en-IN" sz="3200" dirty="0"/>
                        <a:t>MM</a:t>
                      </a:r>
                      <a:endParaRPr lang="en-IN" sz="3200" b="0" dirty="0">
                        <a:latin typeface="+mn-lt"/>
                        <a:cs typeface="Times New Roman" panose="02020603050405020304" pitchFamily="18" charset="0"/>
                      </a:endParaRPr>
                    </a:p>
                  </a:txBody>
                  <a:tcPr anchor="ctr"/>
                </a:tc>
                <a:extLst>
                  <a:ext uri="{0D108BD9-81ED-4DB2-BD59-A6C34878D82A}">
                    <a16:rowId xmlns:a16="http://schemas.microsoft.com/office/drawing/2014/main" val="3214064270"/>
                  </a:ext>
                </a:extLst>
              </a:tr>
              <a:tr h="5884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dirty="0"/>
                        <a:t>Minimum Cutting Height</a:t>
                      </a:r>
                      <a:endParaRPr lang="en-IN" sz="3200" b="1" dirty="0">
                        <a:latin typeface="+mn-lt"/>
                        <a:cs typeface="Times New Roman" panose="02020603050405020304" pitchFamily="18" charset="0"/>
                      </a:endParaRPr>
                    </a:p>
                  </a:txBody>
                  <a:tcPr anchor="ctr"/>
                </a:tc>
                <a:tc>
                  <a:txBody>
                    <a:bodyPr/>
                    <a:lstStyle/>
                    <a:p>
                      <a:pPr algn="ctr"/>
                      <a:r>
                        <a:rPr lang="en-IN" sz="3200" dirty="0"/>
                        <a:t>10 MM</a:t>
                      </a:r>
                      <a:endParaRPr lang="en-IN" sz="3200" b="0" dirty="0">
                        <a:latin typeface="+mn-lt"/>
                        <a:cs typeface="Times New Roman" panose="02020603050405020304" pitchFamily="18" charset="0"/>
                      </a:endParaRPr>
                    </a:p>
                  </a:txBody>
                  <a:tcPr anchor="ctr"/>
                </a:tc>
                <a:extLst>
                  <a:ext uri="{0D108BD9-81ED-4DB2-BD59-A6C34878D82A}">
                    <a16:rowId xmlns:a16="http://schemas.microsoft.com/office/drawing/2014/main" val="2320672788"/>
                  </a:ext>
                </a:extLst>
              </a:tr>
              <a:tr h="5884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dirty="0"/>
                        <a:t>Maximum Cutting Height</a:t>
                      </a:r>
                      <a:endParaRPr lang="en-IN" sz="3200" b="1" dirty="0">
                        <a:latin typeface="+mn-lt"/>
                        <a:cs typeface="Times New Roman" panose="02020603050405020304" pitchFamily="18" charset="0"/>
                      </a:endParaRPr>
                    </a:p>
                  </a:txBody>
                  <a:tcPr anchor="ctr"/>
                </a:tc>
                <a:tc>
                  <a:txBody>
                    <a:bodyPr/>
                    <a:lstStyle/>
                    <a:p>
                      <a:pPr algn="ctr"/>
                      <a:r>
                        <a:rPr lang="en-IN" sz="3200" dirty="0" smtClean="0"/>
                        <a:t>100 </a:t>
                      </a:r>
                      <a:r>
                        <a:rPr lang="en-IN" sz="3200" dirty="0"/>
                        <a:t>MM</a:t>
                      </a:r>
                      <a:endParaRPr lang="en-IN" sz="3200" b="0" dirty="0">
                        <a:latin typeface="+mn-lt"/>
                        <a:cs typeface="Times New Roman" panose="02020603050405020304" pitchFamily="18" charset="0"/>
                      </a:endParaRPr>
                    </a:p>
                  </a:txBody>
                  <a:tcPr anchor="ctr"/>
                </a:tc>
                <a:extLst>
                  <a:ext uri="{0D108BD9-81ED-4DB2-BD59-A6C34878D82A}">
                    <a16:rowId xmlns:a16="http://schemas.microsoft.com/office/drawing/2014/main" val="1986191098"/>
                  </a:ext>
                </a:extLst>
              </a:tr>
              <a:tr h="5884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dirty="0"/>
                        <a:t>Accuracy</a:t>
                      </a:r>
                      <a:endParaRPr lang="en-IN" sz="3200" b="1" dirty="0">
                        <a:latin typeface="+mn-lt"/>
                        <a:cs typeface="Times New Roman" panose="02020603050405020304" pitchFamily="18" charset="0"/>
                      </a:endParaRPr>
                    </a:p>
                  </a:txBody>
                  <a:tcPr anchor="ctr"/>
                </a:tc>
                <a:tc>
                  <a:txBody>
                    <a:bodyPr/>
                    <a:lstStyle/>
                    <a:p>
                      <a:pPr algn="ctr"/>
                      <a:r>
                        <a:rPr lang="en-IN" sz="3200" dirty="0"/>
                        <a:t>0.01 MM</a:t>
                      </a:r>
                      <a:endParaRPr lang="en-IN" sz="3200" b="0" dirty="0">
                        <a:latin typeface="+mn-lt"/>
                        <a:cs typeface="Times New Roman" panose="02020603050405020304" pitchFamily="18" charset="0"/>
                      </a:endParaRPr>
                    </a:p>
                  </a:txBody>
                  <a:tcPr anchor="ctr"/>
                </a:tc>
                <a:extLst>
                  <a:ext uri="{0D108BD9-81ED-4DB2-BD59-A6C34878D82A}">
                    <a16:rowId xmlns:a16="http://schemas.microsoft.com/office/drawing/2014/main" val="2488500237"/>
                  </a:ext>
                </a:extLst>
              </a:tr>
              <a:tr h="427047">
                <a:tc>
                  <a:txBody>
                    <a:bodyPr/>
                    <a:lstStyle/>
                    <a:p>
                      <a:pPr algn="ctr">
                        <a:lnSpc>
                          <a:spcPct val="107000"/>
                        </a:lnSpc>
                        <a:spcAft>
                          <a:spcPts val="0"/>
                        </a:spcAft>
                      </a:pPr>
                      <a:r>
                        <a:rPr lang="en-IN" sz="3200" dirty="0">
                          <a:effectLst/>
                        </a:rPr>
                        <a:t>Outer Body Material</a:t>
                      </a:r>
                      <a:endParaRPr lang="en-IN" sz="32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IN" sz="3200" dirty="0">
                          <a:effectLst/>
                        </a:rPr>
                        <a:t>Mild steel</a:t>
                      </a:r>
                      <a:endParaRPr lang="en-IN" sz="32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3118614"/>
                  </a:ext>
                </a:extLst>
              </a:tr>
            </a:tbl>
          </a:graphicData>
        </a:graphic>
      </p:graphicFrame>
    </p:spTree>
    <p:extLst>
      <p:ext uri="{BB962C8B-B14F-4D97-AF65-F5344CB8AC3E}">
        <p14:creationId xmlns:p14="http://schemas.microsoft.com/office/powerpoint/2010/main" val="14602600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rot="16200000">
            <a:off x="-3294083" y="5036264"/>
            <a:ext cx="8382000" cy="984693"/>
          </a:xfrm>
          <a:prstGeom prst="rect">
            <a:avLst/>
          </a:prstGeom>
        </p:spPr>
        <p:txBody>
          <a:bodyPr wrap="square" lIns="0" tIns="0" rIns="0" bIns="0" rtlCol="0" anchor="t">
            <a:spAutoFit/>
          </a:bodyPr>
          <a:lstStyle/>
          <a:p>
            <a:pPr>
              <a:lnSpc>
                <a:spcPts val="8400"/>
              </a:lnSpc>
            </a:pPr>
            <a:r>
              <a:rPr lang="en-US" sz="6000" dirty="0">
                <a:solidFill>
                  <a:srgbClr val="B171E7"/>
                </a:solidFill>
                <a:latin typeface="Public Sans Bold"/>
              </a:rPr>
              <a:t>ADVANTAGES</a:t>
            </a:r>
          </a:p>
        </p:txBody>
      </p:sp>
      <p:sp>
        <p:nvSpPr>
          <p:cNvPr id="6" name="Freeform 6"/>
          <p:cNvSpPr/>
          <p:nvPr/>
        </p:nvSpPr>
        <p:spPr>
          <a:xfrm rot="-4123142">
            <a:off x="-2034553" y="-1840161"/>
            <a:ext cx="4678707" cy="4892765"/>
          </a:xfrm>
          <a:custGeom>
            <a:avLst/>
            <a:gdLst/>
            <a:ahLst/>
            <a:cxnLst/>
            <a:rect l="l" t="t" r="r" b="b"/>
            <a:pathLst>
              <a:path w="4678707" h="4892765">
                <a:moveTo>
                  <a:pt x="0" y="0"/>
                </a:moveTo>
                <a:lnTo>
                  <a:pt x="4678706" y="0"/>
                </a:lnTo>
                <a:lnTo>
                  <a:pt x="4678706" y="4892765"/>
                </a:lnTo>
                <a:lnTo>
                  <a:pt x="0" y="4892765"/>
                </a:lnTo>
                <a:lnTo>
                  <a:pt x="0" y="0"/>
                </a:lnTo>
                <a:close/>
              </a:path>
            </a:pathLst>
          </a:custGeom>
          <a:blipFill>
            <a:blip r:embed="rId2"/>
            <a:stretch>
              <a:fillRect/>
            </a:stretch>
          </a:blipFill>
        </p:spPr>
      </p:sp>
      <p:sp>
        <p:nvSpPr>
          <p:cNvPr id="8" name="Freeform 8"/>
          <p:cNvSpPr/>
          <p:nvPr/>
        </p:nvSpPr>
        <p:spPr>
          <a:xfrm>
            <a:off x="617578" y="334240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3"/>
            <a:stretch>
              <a:fillRect/>
            </a:stretch>
          </a:blipFill>
        </p:spPr>
      </p:sp>
      <p:sp>
        <p:nvSpPr>
          <p:cNvPr id="9" name="Title 1"/>
          <p:cNvSpPr txBox="1">
            <a:spLocks/>
          </p:cNvSpPr>
          <p:nvPr/>
        </p:nvSpPr>
        <p:spPr>
          <a:xfrm>
            <a:off x="1524000" y="7809046"/>
            <a:ext cx="10058400" cy="58937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sz="3200" u="sng" dirty="0">
              <a:solidFill>
                <a:srgbClr val="0070C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F52D3D96-7A4A-CDBA-0977-786E5A803EB0}"/>
              </a:ext>
            </a:extLst>
          </p:cNvPr>
          <p:cNvSpPr txBox="1">
            <a:spLocks/>
          </p:cNvSpPr>
          <p:nvPr/>
        </p:nvSpPr>
        <p:spPr>
          <a:xfrm>
            <a:off x="4800600" y="3342400"/>
            <a:ext cx="10058400" cy="663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endParaRPr lang="en-US" sz="2800" b="1" u="sng" dirty="0">
              <a:solidFill>
                <a:srgbClr val="0070C0"/>
              </a:solidFill>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3774025275"/>
              </p:ext>
            </p:extLst>
          </p:nvPr>
        </p:nvGraphicFramePr>
        <p:xfrm>
          <a:off x="3124200" y="1028700"/>
          <a:ext cx="14401800" cy="83820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566117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200400" y="865559"/>
            <a:ext cx="8382000" cy="949362"/>
          </a:xfrm>
          <a:prstGeom prst="rect">
            <a:avLst/>
          </a:prstGeom>
        </p:spPr>
        <p:txBody>
          <a:bodyPr wrap="square" lIns="0" tIns="0" rIns="0" bIns="0" rtlCol="0" anchor="t">
            <a:spAutoFit/>
          </a:bodyPr>
          <a:lstStyle/>
          <a:p>
            <a:pPr>
              <a:lnSpc>
                <a:spcPts val="8400"/>
              </a:lnSpc>
            </a:pPr>
            <a:r>
              <a:rPr lang="en-US" sz="4800" dirty="0">
                <a:solidFill>
                  <a:srgbClr val="B171E7"/>
                </a:solidFill>
                <a:latin typeface="Public Sans Bold"/>
              </a:rPr>
              <a:t>File </a:t>
            </a:r>
            <a:r>
              <a:rPr lang="en-US" sz="4800" dirty="0" smtClean="0">
                <a:solidFill>
                  <a:srgbClr val="B171E7"/>
                </a:solidFill>
                <a:latin typeface="Public Sans Bold"/>
              </a:rPr>
              <a:t>Master</a:t>
            </a:r>
            <a:endParaRPr lang="en-US" sz="4800" dirty="0">
              <a:solidFill>
                <a:srgbClr val="B171E7"/>
              </a:solidFill>
              <a:latin typeface="Public Sans Bold"/>
            </a:endParaRPr>
          </a:p>
        </p:txBody>
      </p:sp>
      <p:sp>
        <p:nvSpPr>
          <p:cNvPr id="6" name="Freeform 6"/>
          <p:cNvSpPr/>
          <p:nvPr/>
        </p:nvSpPr>
        <p:spPr>
          <a:xfrm rot="-4123142">
            <a:off x="-2034553" y="-1840161"/>
            <a:ext cx="4678707" cy="4892765"/>
          </a:xfrm>
          <a:custGeom>
            <a:avLst/>
            <a:gdLst/>
            <a:ahLst/>
            <a:cxnLst/>
            <a:rect l="l" t="t" r="r" b="b"/>
            <a:pathLst>
              <a:path w="4678707" h="4892765">
                <a:moveTo>
                  <a:pt x="0" y="0"/>
                </a:moveTo>
                <a:lnTo>
                  <a:pt x="4678706" y="0"/>
                </a:lnTo>
                <a:lnTo>
                  <a:pt x="4678706" y="4892765"/>
                </a:lnTo>
                <a:lnTo>
                  <a:pt x="0" y="4892765"/>
                </a:lnTo>
                <a:lnTo>
                  <a:pt x="0" y="0"/>
                </a:lnTo>
                <a:close/>
              </a:path>
            </a:pathLst>
          </a:custGeom>
          <a:blipFill>
            <a:blip r:embed="rId2"/>
            <a:stretch>
              <a:fillRect/>
            </a:stretch>
          </a:blipFill>
        </p:spPr>
      </p:sp>
      <p:sp>
        <p:nvSpPr>
          <p:cNvPr id="8" name="Freeform 8"/>
          <p:cNvSpPr/>
          <p:nvPr/>
        </p:nvSpPr>
        <p:spPr>
          <a:xfrm>
            <a:off x="749361" y="402631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3"/>
            <a:stretch>
              <a:fillRect/>
            </a:stretch>
          </a:blipFill>
        </p:spPr>
      </p:sp>
      <p:sp>
        <p:nvSpPr>
          <p:cNvPr id="9" name="Title 1"/>
          <p:cNvSpPr txBox="1">
            <a:spLocks/>
          </p:cNvSpPr>
          <p:nvPr/>
        </p:nvSpPr>
        <p:spPr>
          <a:xfrm>
            <a:off x="1524000" y="7809046"/>
            <a:ext cx="10058400" cy="58937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sz="3200" u="sng" dirty="0">
              <a:solidFill>
                <a:srgbClr val="0070C0"/>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3276600" y="3994919"/>
            <a:ext cx="10058400" cy="589372"/>
          </a:xfrm>
          <a:prstGeom prst="rect">
            <a:avLst/>
          </a:prstGeom>
        </p:spPr>
        <p:txBody>
          <a:bodyPr>
            <a:norm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endParaRPr lang="en-IN" sz="3200" u="sng" dirty="0">
              <a:solidFill>
                <a:srgbClr val="0070C0"/>
              </a:solidFill>
              <a:latin typeface="Times New Roman" panose="02020603050405020304" pitchFamily="18" charset="0"/>
              <a:cs typeface="Times New Roman" panose="02020603050405020304" pitchFamily="18" charset="0"/>
            </a:endParaRPr>
          </a:p>
        </p:txBody>
      </p:sp>
      <p:sp>
        <p:nvSpPr>
          <p:cNvPr id="10" name="Content Placeholder 4"/>
          <p:cNvSpPr txBox="1">
            <a:spLocks/>
          </p:cNvSpPr>
          <p:nvPr/>
        </p:nvSpPr>
        <p:spPr>
          <a:xfrm>
            <a:off x="2057400" y="2247695"/>
            <a:ext cx="7338445" cy="6987611"/>
          </a:xfrm>
          <a:prstGeom prst="rect">
            <a:avLst/>
          </a:prstGeom>
        </p:spPr>
        <p:txBody>
          <a:bodyPr>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800" dirty="0" smtClean="0">
                <a:latin typeface="Times New Roman" panose="02020603050405020304" pitchFamily="18" charset="0"/>
                <a:cs typeface="Times New Roman" panose="02020603050405020304" pitchFamily="18" charset="0"/>
              </a:rPr>
              <a:t>A file master machine is a type of equipment used for the production of files, folders, and other similar office supplies. These machines are designed to streamline the manufacturing process, improve efficiency, and ensure uniform quality in the production of various types of files and folders.</a:t>
            </a:r>
          </a:p>
          <a:p>
            <a:pPr marL="0" indent="0" algn="just">
              <a:buNone/>
            </a:pP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This machine is capable of handling various materials commonly used for file production, such as cardboard, paper, and other similar materials. This machine designed to ensure high precision and accuracy in cutting and shaping the materials, resulting in consistent and uniform file production.</a:t>
            </a:r>
            <a:endParaRPr lang="en-IN" sz="2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EA7F319-D435-D69A-E4F0-17631E7FD29A}"/>
              </a:ext>
            </a:extLst>
          </p:cNvPr>
          <p:cNvPicPr>
            <a:picLocks noChangeAspect="1"/>
          </p:cNvPicPr>
          <p:nvPr/>
        </p:nvPicPr>
        <p:blipFill rotWithShape="1">
          <a:blip r:embed="rId4"/>
          <a:srcRect l="6490" t="5112" r="4088" b="1307"/>
          <a:stretch/>
        </p:blipFill>
        <p:spPr>
          <a:xfrm>
            <a:off x="10736987" y="2019300"/>
            <a:ext cx="6469074" cy="7125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07543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2123649" y="6151699"/>
            <a:ext cx="2391424" cy="507831"/>
          </a:xfrm>
          <a:prstGeom prst="rect">
            <a:avLst/>
          </a:prstGeom>
          <a:noFill/>
        </p:spPr>
        <p:txBody>
          <a:bodyPr wrap="none" rtlCol="0">
            <a:spAutoFit/>
          </a:bodyPr>
          <a:lstStyle/>
          <a:p>
            <a:r>
              <a:rPr lang="en-IN" sz="2700" dirty="0"/>
              <a:t>PANNEL BOARD</a:t>
            </a:r>
          </a:p>
        </p:txBody>
      </p:sp>
      <p:sp>
        <p:nvSpPr>
          <p:cNvPr id="28" name="TextBox 27"/>
          <p:cNvSpPr txBox="1"/>
          <p:nvPr/>
        </p:nvSpPr>
        <p:spPr>
          <a:xfrm>
            <a:off x="13893800" y="4741903"/>
            <a:ext cx="3429272" cy="507831"/>
          </a:xfrm>
          <a:prstGeom prst="rect">
            <a:avLst/>
          </a:prstGeom>
          <a:noFill/>
        </p:spPr>
        <p:txBody>
          <a:bodyPr wrap="none" rtlCol="0">
            <a:spAutoFit/>
          </a:bodyPr>
          <a:lstStyle/>
          <a:p>
            <a:r>
              <a:rPr lang="en-IN" sz="2700" dirty="0"/>
              <a:t>PAPER SHAPING BLADE</a:t>
            </a:r>
          </a:p>
        </p:txBody>
      </p:sp>
      <p:sp>
        <p:nvSpPr>
          <p:cNvPr id="30" name="TextBox 29"/>
          <p:cNvSpPr txBox="1"/>
          <p:nvPr/>
        </p:nvSpPr>
        <p:spPr>
          <a:xfrm>
            <a:off x="1612402" y="3055108"/>
            <a:ext cx="2821863" cy="507831"/>
          </a:xfrm>
          <a:prstGeom prst="rect">
            <a:avLst/>
          </a:prstGeom>
          <a:noFill/>
        </p:spPr>
        <p:txBody>
          <a:bodyPr wrap="none" rtlCol="0">
            <a:spAutoFit/>
          </a:bodyPr>
          <a:lstStyle/>
          <a:p>
            <a:r>
              <a:rPr lang="en-IN" sz="2700" dirty="0"/>
              <a:t>GRAPHICS DISPLAY</a:t>
            </a:r>
          </a:p>
        </p:txBody>
      </p:sp>
      <p:pic>
        <p:nvPicPr>
          <p:cNvPr id="32" name="Picture 31"/>
          <p:cNvPicPr>
            <a:picLocks noChangeAspect="1"/>
          </p:cNvPicPr>
          <p:nvPr/>
        </p:nvPicPr>
        <p:blipFill rotWithShape="1">
          <a:blip r:embed="rId2">
            <a:extLst>
              <a:ext uri="{28A0092B-C50C-407E-A947-70E740481C1C}">
                <a14:useLocalDpi xmlns:a14="http://schemas.microsoft.com/office/drawing/2010/main" val="0"/>
              </a:ext>
            </a:extLst>
          </a:blip>
          <a:srcRect l="34757" t="11316" r="32778" b="72451"/>
          <a:stretch/>
        </p:blipFill>
        <p:spPr>
          <a:xfrm>
            <a:off x="2024790" y="3697419"/>
            <a:ext cx="2637807" cy="1758540"/>
          </a:xfrm>
          <a:prstGeom prst="rect">
            <a:avLst/>
          </a:prstGeom>
        </p:spPr>
      </p:pic>
      <p:pic>
        <p:nvPicPr>
          <p:cNvPr id="5" name="Picture 4">
            <a:extLst>
              <a:ext uri="{FF2B5EF4-FFF2-40B4-BE49-F238E27FC236}">
                <a16:creationId xmlns:a16="http://schemas.microsoft.com/office/drawing/2014/main" id="{6721967D-922B-4E48-8DC2-9C77ECC54473}"/>
              </a:ext>
            </a:extLst>
          </p:cNvPr>
          <p:cNvPicPr>
            <a:picLocks noChangeAspect="1"/>
          </p:cNvPicPr>
          <p:nvPr/>
        </p:nvPicPr>
        <p:blipFill rotWithShape="1">
          <a:blip r:embed="rId3"/>
          <a:srcRect l="10874" t="12100" r="9645" b="10291"/>
          <a:stretch/>
        </p:blipFill>
        <p:spPr>
          <a:xfrm>
            <a:off x="2044584" y="6779991"/>
            <a:ext cx="2918112" cy="2849340"/>
          </a:xfrm>
          <a:prstGeom prst="rect">
            <a:avLst/>
          </a:prstGeom>
        </p:spPr>
      </p:pic>
      <p:pic>
        <p:nvPicPr>
          <p:cNvPr id="10" name="Content Placeholder 9">
            <a:extLst>
              <a:ext uri="{FF2B5EF4-FFF2-40B4-BE49-F238E27FC236}">
                <a16:creationId xmlns:a16="http://schemas.microsoft.com/office/drawing/2014/main" id="{17F364A6-994F-A0C7-D03F-F567F894C45F}"/>
              </a:ext>
            </a:extLst>
          </p:cNvPr>
          <p:cNvPicPr>
            <a:picLocks noGrp="1" noChangeAspect="1"/>
          </p:cNvPicPr>
          <p:nvPr>
            <p:ph idx="1"/>
          </p:nvPr>
        </p:nvPicPr>
        <p:blipFill>
          <a:blip r:embed="rId4"/>
          <a:stretch>
            <a:fillRect/>
          </a:stretch>
        </p:blipFill>
        <p:spPr>
          <a:xfrm>
            <a:off x="6300376" y="2436050"/>
            <a:ext cx="5773535" cy="6076950"/>
          </a:xfrm>
        </p:spPr>
      </p:pic>
      <p:cxnSp>
        <p:nvCxnSpPr>
          <p:cNvPr id="13" name="Connector: Elbow 12">
            <a:extLst>
              <a:ext uri="{FF2B5EF4-FFF2-40B4-BE49-F238E27FC236}">
                <a16:creationId xmlns:a16="http://schemas.microsoft.com/office/drawing/2014/main" id="{1EAB97E3-14F3-B1B4-87D7-7B041C441FD0}"/>
              </a:ext>
            </a:extLst>
          </p:cNvPr>
          <p:cNvCxnSpPr>
            <a:cxnSpLocks/>
            <a:endCxn id="26" idx="3"/>
          </p:cNvCxnSpPr>
          <p:nvPr/>
        </p:nvCxnSpPr>
        <p:spPr>
          <a:xfrm rot="10800000" flipV="1">
            <a:off x="4962696" y="5295900"/>
            <a:ext cx="1781004" cy="113279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nector: Elbow 22">
            <a:extLst>
              <a:ext uri="{FF2B5EF4-FFF2-40B4-BE49-F238E27FC236}">
                <a16:creationId xmlns:a16="http://schemas.microsoft.com/office/drawing/2014/main" id="{B2AD22EA-2E20-2AC6-22BF-77C57CC22280}"/>
              </a:ext>
            </a:extLst>
          </p:cNvPr>
          <p:cNvCxnSpPr>
            <a:cxnSpLocks/>
          </p:cNvCxnSpPr>
          <p:nvPr/>
        </p:nvCxnSpPr>
        <p:spPr>
          <a:xfrm>
            <a:off x="10007600" y="4660901"/>
            <a:ext cx="3886200" cy="36357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or: Elbow 33">
            <a:extLst>
              <a:ext uri="{FF2B5EF4-FFF2-40B4-BE49-F238E27FC236}">
                <a16:creationId xmlns:a16="http://schemas.microsoft.com/office/drawing/2014/main" id="{87685B3E-5015-2C3F-8EF3-2FEC79D8F8AE}"/>
              </a:ext>
            </a:extLst>
          </p:cNvPr>
          <p:cNvCxnSpPr>
            <a:cxnSpLocks/>
            <a:endCxn id="30" idx="3"/>
          </p:cNvCxnSpPr>
          <p:nvPr/>
        </p:nvCxnSpPr>
        <p:spPr>
          <a:xfrm rot="10800000">
            <a:off x="5074985" y="3332106"/>
            <a:ext cx="2120844" cy="181059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4575F3D-D074-B8A7-C8AC-27DA9A6B0803}"/>
              </a:ext>
            </a:extLst>
          </p:cNvPr>
          <p:cNvCxnSpPr>
            <a:cxnSpLocks/>
          </p:cNvCxnSpPr>
          <p:nvPr/>
        </p:nvCxnSpPr>
        <p:spPr>
          <a:xfrm rot="10800000">
            <a:off x="5074985" y="1875034"/>
            <a:ext cx="3561015" cy="145707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1F587C0A-8554-3467-0AEA-706AE08A6D6D}"/>
              </a:ext>
            </a:extLst>
          </p:cNvPr>
          <p:cNvSpPr txBox="1"/>
          <p:nvPr/>
        </p:nvSpPr>
        <p:spPr>
          <a:xfrm>
            <a:off x="2252337" y="1589023"/>
            <a:ext cx="2618024" cy="507831"/>
          </a:xfrm>
          <a:prstGeom prst="rect">
            <a:avLst/>
          </a:prstGeom>
          <a:noFill/>
        </p:spPr>
        <p:txBody>
          <a:bodyPr wrap="none" rtlCol="0">
            <a:spAutoFit/>
          </a:bodyPr>
          <a:lstStyle/>
          <a:p>
            <a:r>
              <a:rPr lang="en-US" sz="2700" dirty="0">
                <a:latin typeface="Times New Roman" panose="02020603050405020304" pitchFamily="18" charset="0"/>
                <a:cs typeface="Times New Roman" panose="02020603050405020304" pitchFamily="18" charset="0"/>
              </a:rPr>
              <a:t>ROLLING UNIT</a:t>
            </a:r>
          </a:p>
        </p:txBody>
      </p:sp>
      <p:cxnSp>
        <p:nvCxnSpPr>
          <p:cNvPr id="41" name="Connector: Elbow 40">
            <a:extLst>
              <a:ext uri="{FF2B5EF4-FFF2-40B4-BE49-F238E27FC236}">
                <a16:creationId xmlns:a16="http://schemas.microsoft.com/office/drawing/2014/main" id="{1BD0F377-5AEE-28D3-5B4F-09E9655BA557}"/>
              </a:ext>
            </a:extLst>
          </p:cNvPr>
          <p:cNvCxnSpPr>
            <a:cxnSpLocks/>
          </p:cNvCxnSpPr>
          <p:nvPr/>
        </p:nvCxnSpPr>
        <p:spPr>
          <a:xfrm>
            <a:off x="9867901" y="7035800"/>
            <a:ext cx="4025900" cy="60960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93823825-4562-D82B-41B0-651F86D28170}"/>
              </a:ext>
            </a:extLst>
          </p:cNvPr>
          <p:cNvSpPr txBox="1"/>
          <p:nvPr/>
        </p:nvSpPr>
        <p:spPr>
          <a:xfrm>
            <a:off x="13893800" y="7368401"/>
            <a:ext cx="1276440" cy="507831"/>
          </a:xfrm>
          <a:prstGeom prst="rect">
            <a:avLst/>
          </a:prstGeom>
          <a:noFill/>
        </p:spPr>
        <p:txBody>
          <a:bodyPr wrap="none" rtlCol="0">
            <a:spAutoFit/>
          </a:bodyPr>
          <a:lstStyle/>
          <a:p>
            <a:r>
              <a:rPr lang="en-US" sz="2700" dirty="0"/>
              <a:t>MOTOR</a:t>
            </a:r>
          </a:p>
        </p:txBody>
      </p:sp>
    </p:spTree>
    <p:extLst>
      <p:ext uri="{BB962C8B-B14F-4D97-AF65-F5344CB8AC3E}">
        <p14:creationId xmlns:p14="http://schemas.microsoft.com/office/powerpoint/2010/main" val="20350567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733800" y="571500"/>
            <a:ext cx="13431462" cy="1077218"/>
          </a:xfrm>
          <a:prstGeom prst="rect">
            <a:avLst/>
          </a:prstGeom>
        </p:spPr>
        <p:txBody>
          <a:bodyPr wrap="square" lIns="0" tIns="0" rIns="0" bIns="0" rtlCol="0" anchor="t">
            <a:spAutoFit/>
          </a:bodyPr>
          <a:lstStyle/>
          <a:p>
            <a:pPr>
              <a:lnSpc>
                <a:spcPts val="8400"/>
              </a:lnSpc>
            </a:pPr>
            <a:r>
              <a:rPr lang="en-US" sz="6000" dirty="0">
                <a:solidFill>
                  <a:srgbClr val="B171E7"/>
                </a:solidFill>
                <a:latin typeface="Public Sans Bold"/>
              </a:rPr>
              <a:t>TECHNICAL SPECIFICATION</a:t>
            </a:r>
          </a:p>
        </p:txBody>
      </p:sp>
      <p:sp>
        <p:nvSpPr>
          <p:cNvPr id="6" name="Freeform 6"/>
          <p:cNvSpPr/>
          <p:nvPr/>
        </p:nvSpPr>
        <p:spPr>
          <a:xfrm rot="-4123142">
            <a:off x="-2034553" y="-1840161"/>
            <a:ext cx="4678707" cy="4892765"/>
          </a:xfrm>
          <a:custGeom>
            <a:avLst/>
            <a:gdLst/>
            <a:ahLst/>
            <a:cxnLst/>
            <a:rect l="l" t="t" r="r" b="b"/>
            <a:pathLst>
              <a:path w="4678707" h="4892765">
                <a:moveTo>
                  <a:pt x="0" y="0"/>
                </a:moveTo>
                <a:lnTo>
                  <a:pt x="4678706" y="0"/>
                </a:lnTo>
                <a:lnTo>
                  <a:pt x="4678706" y="4892765"/>
                </a:lnTo>
                <a:lnTo>
                  <a:pt x="0" y="4892765"/>
                </a:lnTo>
                <a:lnTo>
                  <a:pt x="0" y="0"/>
                </a:lnTo>
                <a:close/>
              </a:path>
            </a:pathLst>
          </a:custGeom>
          <a:blipFill>
            <a:blip r:embed="rId2"/>
            <a:stretch>
              <a:fillRect/>
            </a:stretch>
          </a:blipFill>
        </p:spPr>
      </p:sp>
      <p:sp>
        <p:nvSpPr>
          <p:cNvPr id="7" name="Freeform 7"/>
          <p:cNvSpPr/>
          <p:nvPr/>
        </p:nvSpPr>
        <p:spPr>
          <a:xfrm>
            <a:off x="16598960" y="8496300"/>
            <a:ext cx="2723612" cy="3130589"/>
          </a:xfrm>
          <a:custGeom>
            <a:avLst/>
            <a:gdLst/>
            <a:ahLst/>
            <a:cxnLst/>
            <a:rect l="l" t="t" r="r" b="b"/>
            <a:pathLst>
              <a:path w="2723612" h="3130589">
                <a:moveTo>
                  <a:pt x="0" y="0"/>
                </a:moveTo>
                <a:lnTo>
                  <a:pt x="2723612" y="0"/>
                </a:lnTo>
                <a:lnTo>
                  <a:pt x="2723612" y="3130589"/>
                </a:lnTo>
                <a:lnTo>
                  <a:pt x="0" y="3130589"/>
                </a:lnTo>
                <a:lnTo>
                  <a:pt x="0" y="0"/>
                </a:lnTo>
                <a:close/>
              </a:path>
            </a:pathLst>
          </a:custGeom>
          <a:blipFill>
            <a:blip r:embed="rId3"/>
            <a:stretch>
              <a:fillRect/>
            </a:stretch>
          </a:blipFill>
        </p:spPr>
      </p:sp>
      <p:sp>
        <p:nvSpPr>
          <p:cNvPr id="8" name="Freeform 8"/>
          <p:cNvSpPr/>
          <p:nvPr/>
        </p:nvSpPr>
        <p:spPr>
          <a:xfrm>
            <a:off x="749361" y="402631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4"/>
            <a:stretch>
              <a:fillRect/>
            </a:stretch>
          </a:blipFill>
        </p:spPr>
      </p:sp>
      <p:sp>
        <p:nvSpPr>
          <p:cNvPr id="11" name="Title 1"/>
          <p:cNvSpPr txBox="1">
            <a:spLocks/>
          </p:cNvSpPr>
          <p:nvPr/>
        </p:nvSpPr>
        <p:spPr>
          <a:xfrm>
            <a:off x="3581400" y="4617909"/>
            <a:ext cx="10058400" cy="589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endParaRPr lang="en-IN" sz="2800" u="sng" dirty="0">
              <a:solidFill>
                <a:srgbClr val="0070C0"/>
              </a:solidFill>
              <a:latin typeface="Times New Roman" panose="02020603050405020304" pitchFamily="18" charset="0"/>
              <a:cs typeface="Times New Roman" panose="02020603050405020304" pitchFamily="18" charset="0"/>
            </a:endParaRPr>
          </a:p>
        </p:txBody>
      </p:sp>
      <p:graphicFrame>
        <p:nvGraphicFramePr>
          <p:cNvPr id="10" name="Content Placeholder 3"/>
          <p:cNvGraphicFramePr>
            <a:graphicFrameLocks/>
          </p:cNvGraphicFramePr>
          <p:nvPr>
            <p:extLst>
              <p:ext uri="{D42A27DB-BD31-4B8C-83A1-F6EECF244321}">
                <p14:modId xmlns:p14="http://schemas.microsoft.com/office/powerpoint/2010/main" val="850449729"/>
              </p:ext>
            </p:extLst>
          </p:nvPr>
        </p:nvGraphicFramePr>
        <p:xfrm>
          <a:off x="2819400" y="1648718"/>
          <a:ext cx="12649200" cy="7611885"/>
        </p:xfrm>
        <a:graphic>
          <a:graphicData uri="http://schemas.openxmlformats.org/drawingml/2006/table">
            <a:tbl>
              <a:tblPr firstRow="1" bandRow="1">
                <a:tableStyleId>{68D230F3-CF80-4859-8CE7-A43EE81993B5}</a:tableStyleId>
              </a:tblPr>
              <a:tblGrid>
                <a:gridCol w="6523240">
                  <a:extLst>
                    <a:ext uri="{9D8B030D-6E8A-4147-A177-3AD203B41FA5}">
                      <a16:colId xmlns:a16="http://schemas.microsoft.com/office/drawing/2014/main" val="3713858139"/>
                    </a:ext>
                  </a:extLst>
                </a:gridCol>
                <a:gridCol w="6125960">
                  <a:extLst>
                    <a:ext uri="{9D8B030D-6E8A-4147-A177-3AD203B41FA5}">
                      <a16:colId xmlns:a16="http://schemas.microsoft.com/office/drawing/2014/main" val="2847991673"/>
                    </a:ext>
                  </a:extLst>
                </a:gridCol>
              </a:tblGrid>
              <a:tr h="818023">
                <a:tc>
                  <a:txBody>
                    <a:bodyPr/>
                    <a:lstStyle/>
                    <a:p>
                      <a:pPr algn="ctr"/>
                      <a:r>
                        <a:rPr lang="en-IN" sz="3200" dirty="0"/>
                        <a:t>Model</a:t>
                      </a:r>
                      <a:r>
                        <a:rPr lang="en-IN" sz="3200" baseline="0" dirty="0"/>
                        <a:t> Name</a:t>
                      </a:r>
                      <a:endParaRPr lang="en-IN" sz="3200" b="1" dirty="0">
                        <a:latin typeface="Times New Roman" panose="02020603050405020304" pitchFamily="18" charset="0"/>
                        <a:cs typeface="Times New Roman" panose="02020603050405020304" pitchFamily="18" charset="0"/>
                      </a:endParaRPr>
                    </a:p>
                  </a:txBody>
                  <a:tcPr anchor="ctr"/>
                </a:tc>
                <a:tc>
                  <a:txBody>
                    <a:bodyPr/>
                    <a:lstStyle/>
                    <a:p>
                      <a:pPr algn="ctr"/>
                      <a:r>
                        <a:rPr lang="en-IN" sz="3200" dirty="0"/>
                        <a:t>File Master Machine</a:t>
                      </a:r>
                      <a:endParaRPr lang="en-IN" sz="3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26616729"/>
                  </a:ext>
                </a:extLst>
              </a:tr>
              <a:tr h="879378">
                <a:tc>
                  <a:txBody>
                    <a:bodyPr/>
                    <a:lstStyle/>
                    <a:p>
                      <a:pPr algn="ctr"/>
                      <a:r>
                        <a:rPr lang="en-IN" sz="3200" dirty="0"/>
                        <a:t>Dimension</a:t>
                      </a:r>
                      <a:endParaRPr lang="en-IN" sz="3200" b="1" dirty="0">
                        <a:latin typeface="Times New Roman" panose="02020603050405020304" pitchFamily="18" charset="0"/>
                        <a:cs typeface="Times New Roman" panose="02020603050405020304" pitchFamily="18" charset="0"/>
                      </a:endParaRPr>
                    </a:p>
                  </a:txBody>
                  <a:tcPr anchor="ctr"/>
                </a:tc>
                <a:tc>
                  <a:txBody>
                    <a:bodyPr/>
                    <a:lstStyle/>
                    <a:p>
                      <a:pPr algn="ctr"/>
                      <a:r>
                        <a:rPr lang="en-IN" sz="3200" dirty="0" smtClean="0"/>
                        <a:t>1100X1000X900 </a:t>
                      </a:r>
                      <a:r>
                        <a:rPr lang="en-IN" sz="3200" dirty="0"/>
                        <a:t>MM</a:t>
                      </a:r>
                      <a:endParaRPr lang="en-IN" sz="3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84451780"/>
                  </a:ext>
                </a:extLst>
              </a:tr>
              <a:tr h="879378">
                <a:tc>
                  <a:txBody>
                    <a:bodyPr/>
                    <a:lstStyle/>
                    <a:p>
                      <a:pPr algn="ctr"/>
                      <a:r>
                        <a:rPr lang="en-IN" sz="3200" b="0" dirty="0" smtClean="0">
                          <a:latin typeface="+mn-lt"/>
                          <a:cs typeface="+mn-cs"/>
                        </a:rPr>
                        <a:t>Maximum</a:t>
                      </a:r>
                      <a:r>
                        <a:rPr lang="en-IN" sz="3200" b="0" baseline="0" dirty="0" smtClean="0">
                          <a:latin typeface="+mn-lt"/>
                          <a:cs typeface="+mn-cs"/>
                        </a:rPr>
                        <a:t> File Size</a:t>
                      </a:r>
                      <a:endParaRPr lang="en-IN" sz="3200" b="1" dirty="0">
                        <a:latin typeface="Times New Roman" panose="02020603050405020304" pitchFamily="18" charset="0"/>
                        <a:cs typeface="Times New Roman" panose="02020603050405020304" pitchFamily="18" charset="0"/>
                      </a:endParaRPr>
                    </a:p>
                  </a:txBody>
                  <a:tcPr anchor="ctr"/>
                </a:tc>
                <a:tc>
                  <a:txBody>
                    <a:bodyPr/>
                    <a:lstStyle/>
                    <a:p>
                      <a:pPr algn="ctr"/>
                      <a:r>
                        <a:rPr lang="en-IN" sz="3200" dirty="0" smtClean="0"/>
                        <a:t>800X800</a:t>
                      </a:r>
                      <a:r>
                        <a:rPr lang="en-IN" sz="3200" baseline="0" dirty="0" smtClean="0"/>
                        <a:t> MM</a:t>
                      </a:r>
                      <a:endParaRPr lang="en-IN" sz="3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04383944"/>
                  </a:ext>
                </a:extLst>
              </a:tr>
              <a:tr h="8793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dirty="0"/>
                        <a:t>Electrical Requirement</a:t>
                      </a:r>
                      <a:endParaRPr lang="en-IN" sz="3200" b="1" dirty="0">
                        <a:latin typeface="Times New Roman" panose="02020603050405020304" pitchFamily="18" charset="0"/>
                        <a:cs typeface="Times New Roman" panose="02020603050405020304" pitchFamily="18" charset="0"/>
                      </a:endParaRPr>
                    </a:p>
                  </a:txBody>
                  <a:tcPr anchor="ctr"/>
                </a:tc>
                <a:tc>
                  <a:txBody>
                    <a:bodyPr/>
                    <a:lstStyle/>
                    <a:p>
                      <a:pPr algn="ctr"/>
                      <a:r>
                        <a:rPr lang="en-IN" sz="3200" kern="1200" dirty="0">
                          <a:effectLst/>
                        </a:rPr>
                        <a:t>220 v±22v/50 hz±1 HZ</a:t>
                      </a:r>
                      <a:endParaRPr lang="en-IN" sz="3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40862084"/>
                  </a:ext>
                </a:extLst>
              </a:tr>
              <a:tr h="8793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kern="1200" dirty="0">
                          <a:effectLst/>
                        </a:rPr>
                        <a:t>Power Consumption (W)</a:t>
                      </a:r>
                      <a:endParaRPr lang="en-IN" sz="3200" b="1" dirty="0">
                        <a:latin typeface="Times New Roman" panose="02020603050405020304" pitchFamily="18" charset="0"/>
                        <a:cs typeface="Times New Roman" panose="02020603050405020304" pitchFamily="18" charset="0"/>
                      </a:endParaRPr>
                    </a:p>
                  </a:txBody>
                  <a:tcPr anchor="ctr"/>
                </a:tc>
                <a:tc>
                  <a:txBody>
                    <a:bodyPr/>
                    <a:lstStyle/>
                    <a:p>
                      <a:pPr algn="ctr"/>
                      <a:r>
                        <a:rPr lang="en-IN" sz="3200" dirty="0"/>
                        <a:t>KW/HP </a:t>
                      </a:r>
                      <a:r>
                        <a:rPr lang="en-IN" sz="3200" dirty="0" smtClean="0"/>
                        <a:t>0.75/1.0</a:t>
                      </a:r>
                      <a:endParaRPr lang="en-IN" sz="32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25409660"/>
                  </a:ext>
                </a:extLst>
              </a:tr>
              <a:tr h="8793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kern="1200" dirty="0">
                          <a:effectLst/>
                        </a:rPr>
                        <a:t>Rating Current (A)</a:t>
                      </a:r>
                      <a:endParaRPr lang="en-IN" sz="3200" b="1" dirty="0">
                        <a:latin typeface="Times New Roman" panose="02020603050405020304" pitchFamily="18" charset="0"/>
                        <a:cs typeface="Times New Roman" panose="02020603050405020304" pitchFamily="18" charset="0"/>
                      </a:endParaRPr>
                    </a:p>
                  </a:txBody>
                  <a:tcPr anchor="ctr"/>
                </a:tc>
                <a:tc>
                  <a:txBody>
                    <a:bodyPr/>
                    <a:lstStyle/>
                    <a:p>
                      <a:pPr algn="ctr"/>
                      <a:r>
                        <a:rPr lang="en-IN" sz="3200" dirty="0"/>
                        <a:t>7 AMP</a:t>
                      </a:r>
                      <a:endParaRPr lang="en-IN" sz="32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63892335"/>
                  </a:ext>
                </a:extLst>
              </a:tr>
              <a:tr h="8793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dirty="0"/>
                        <a:t>Motor Specification</a:t>
                      </a:r>
                      <a:endParaRPr lang="en-IN" sz="3200" b="1" dirty="0">
                        <a:latin typeface="Times New Roman" panose="02020603050405020304" pitchFamily="18" charset="0"/>
                        <a:cs typeface="Times New Roman" panose="02020603050405020304" pitchFamily="18" charset="0"/>
                      </a:endParaRPr>
                    </a:p>
                  </a:txBody>
                  <a:tcPr anchor="ctr"/>
                </a:tc>
                <a:tc>
                  <a:txBody>
                    <a:bodyPr/>
                    <a:lstStyle/>
                    <a:p>
                      <a:pPr algn="ctr"/>
                      <a:r>
                        <a:rPr lang="en-IN" sz="3200" dirty="0"/>
                        <a:t>1</a:t>
                      </a:r>
                      <a:r>
                        <a:rPr lang="en-IN" sz="3200" dirty="0" smtClean="0"/>
                        <a:t>HP </a:t>
                      </a:r>
                      <a:r>
                        <a:rPr lang="en-IN" sz="3200" dirty="0"/>
                        <a:t>SINGLE PHASE</a:t>
                      </a:r>
                      <a:endParaRPr lang="en-IN" sz="32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8130040"/>
                  </a:ext>
                </a:extLst>
              </a:tr>
              <a:tr h="8793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dirty="0"/>
                        <a:t>Accuracy</a:t>
                      </a:r>
                      <a:endParaRPr lang="en-IN" sz="3200" b="1" dirty="0">
                        <a:latin typeface="Times New Roman" panose="02020603050405020304" pitchFamily="18" charset="0"/>
                        <a:cs typeface="Times New Roman" panose="02020603050405020304" pitchFamily="18" charset="0"/>
                      </a:endParaRPr>
                    </a:p>
                  </a:txBody>
                  <a:tcPr anchor="ctr"/>
                </a:tc>
                <a:tc>
                  <a:txBody>
                    <a:bodyPr/>
                    <a:lstStyle/>
                    <a:p>
                      <a:pPr algn="ctr"/>
                      <a:r>
                        <a:rPr lang="en-IN" sz="3200" dirty="0"/>
                        <a:t>0.01 MM</a:t>
                      </a:r>
                      <a:endParaRPr lang="en-IN" sz="32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88500237"/>
                  </a:ext>
                </a:extLst>
              </a:tr>
              <a:tr h="638216">
                <a:tc>
                  <a:txBody>
                    <a:bodyPr/>
                    <a:lstStyle/>
                    <a:p>
                      <a:pPr algn="ctr">
                        <a:lnSpc>
                          <a:spcPct val="107000"/>
                        </a:lnSpc>
                        <a:spcAft>
                          <a:spcPts val="0"/>
                        </a:spcAft>
                      </a:pPr>
                      <a:r>
                        <a:rPr lang="en-IN" sz="3200" dirty="0">
                          <a:effectLst/>
                        </a:rPr>
                        <a:t>Outer Body Material</a:t>
                      </a:r>
                      <a:endParaRPr lang="en-IN" sz="3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IN" sz="3200" dirty="0">
                          <a:effectLst/>
                        </a:rPr>
                        <a:t>Mild steel</a:t>
                      </a:r>
                      <a:endParaRPr lang="en-IN" sz="3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3118614"/>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1883910892"/>
              </p:ext>
            </p:extLst>
          </p:nvPr>
        </p:nvGraphicFramePr>
        <p:xfrm>
          <a:off x="2819400" y="9260603"/>
          <a:ext cx="12649200" cy="879378"/>
        </p:xfrm>
        <a:graphic>
          <a:graphicData uri="http://schemas.openxmlformats.org/drawingml/2006/table">
            <a:tbl>
              <a:tblPr firstRow="1" bandRow="1">
                <a:tableStyleId>{68D230F3-CF80-4859-8CE7-A43EE81993B5}</a:tableStyleId>
              </a:tblPr>
              <a:tblGrid>
                <a:gridCol w="6523240">
                  <a:extLst>
                    <a:ext uri="{9D8B030D-6E8A-4147-A177-3AD203B41FA5}">
                      <a16:colId xmlns:a16="http://schemas.microsoft.com/office/drawing/2014/main" val="2836397239"/>
                    </a:ext>
                  </a:extLst>
                </a:gridCol>
                <a:gridCol w="6125960">
                  <a:extLst>
                    <a:ext uri="{9D8B030D-6E8A-4147-A177-3AD203B41FA5}">
                      <a16:colId xmlns:a16="http://schemas.microsoft.com/office/drawing/2014/main" val="2512086885"/>
                    </a:ext>
                  </a:extLst>
                </a:gridCol>
              </a:tblGrid>
              <a:tr h="8793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b="0" dirty="0" smtClean="0">
                          <a:latin typeface="+mn-lt"/>
                          <a:cs typeface="+mn-cs"/>
                        </a:rPr>
                        <a:t>Capacity</a:t>
                      </a:r>
                      <a:endParaRPr lang="en-IN" sz="3200" b="0" dirty="0">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tc>
                  <a:txBody>
                    <a:bodyPr/>
                    <a:lstStyle/>
                    <a:p>
                      <a:pPr algn="ctr"/>
                      <a:r>
                        <a:rPr lang="en-IN" sz="3200" b="0" dirty="0" smtClean="0">
                          <a:latin typeface="+mn-lt"/>
                          <a:cs typeface="+mn-cs"/>
                        </a:rPr>
                        <a:t>900-1100 files per hour</a:t>
                      </a:r>
                      <a:endParaRPr lang="en-IN" sz="3200" b="0" dirty="0">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extLst>
                  <a:ext uri="{0D108BD9-81ED-4DB2-BD59-A6C34878D82A}">
                    <a16:rowId xmlns:a16="http://schemas.microsoft.com/office/drawing/2014/main" val="1882381189"/>
                  </a:ext>
                </a:extLst>
              </a:tr>
            </a:tbl>
          </a:graphicData>
        </a:graphic>
      </p:graphicFrame>
    </p:spTree>
    <p:extLst>
      <p:ext uri="{BB962C8B-B14F-4D97-AF65-F5344CB8AC3E}">
        <p14:creationId xmlns:p14="http://schemas.microsoft.com/office/powerpoint/2010/main" val="216215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rot="16200000">
            <a:off x="-3294083" y="5036264"/>
            <a:ext cx="8382000" cy="984693"/>
          </a:xfrm>
          <a:prstGeom prst="rect">
            <a:avLst/>
          </a:prstGeom>
        </p:spPr>
        <p:txBody>
          <a:bodyPr wrap="square" lIns="0" tIns="0" rIns="0" bIns="0" rtlCol="0" anchor="t">
            <a:spAutoFit/>
          </a:bodyPr>
          <a:lstStyle/>
          <a:p>
            <a:pPr>
              <a:lnSpc>
                <a:spcPts val="8400"/>
              </a:lnSpc>
            </a:pPr>
            <a:r>
              <a:rPr lang="en-US" sz="6000" dirty="0">
                <a:solidFill>
                  <a:srgbClr val="B171E7"/>
                </a:solidFill>
                <a:latin typeface="Public Sans Bold"/>
              </a:rPr>
              <a:t>ADVANTAGES</a:t>
            </a:r>
          </a:p>
        </p:txBody>
      </p:sp>
      <p:sp>
        <p:nvSpPr>
          <p:cNvPr id="6" name="Freeform 6"/>
          <p:cNvSpPr/>
          <p:nvPr/>
        </p:nvSpPr>
        <p:spPr>
          <a:xfrm rot="-4123142">
            <a:off x="-2034553" y="-1840161"/>
            <a:ext cx="4678707" cy="4892765"/>
          </a:xfrm>
          <a:custGeom>
            <a:avLst/>
            <a:gdLst/>
            <a:ahLst/>
            <a:cxnLst/>
            <a:rect l="l" t="t" r="r" b="b"/>
            <a:pathLst>
              <a:path w="4678707" h="4892765">
                <a:moveTo>
                  <a:pt x="0" y="0"/>
                </a:moveTo>
                <a:lnTo>
                  <a:pt x="4678706" y="0"/>
                </a:lnTo>
                <a:lnTo>
                  <a:pt x="4678706" y="4892765"/>
                </a:lnTo>
                <a:lnTo>
                  <a:pt x="0" y="4892765"/>
                </a:lnTo>
                <a:lnTo>
                  <a:pt x="0" y="0"/>
                </a:lnTo>
                <a:close/>
              </a:path>
            </a:pathLst>
          </a:custGeom>
          <a:blipFill>
            <a:blip r:embed="rId2"/>
            <a:stretch>
              <a:fillRect/>
            </a:stretch>
          </a:blipFill>
        </p:spPr>
      </p:sp>
      <p:sp>
        <p:nvSpPr>
          <p:cNvPr id="8" name="Freeform 8"/>
          <p:cNvSpPr/>
          <p:nvPr/>
        </p:nvSpPr>
        <p:spPr>
          <a:xfrm>
            <a:off x="617578" y="334240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3"/>
            <a:stretch>
              <a:fillRect/>
            </a:stretch>
          </a:blipFill>
        </p:spPr>
      </p:sp>
      <p:sp>
        <p:nvSpPr>
          <p:cNvPr id="9" name="Title 1"/>
          <p:cNvSpPr txBox="1">
            <a:spLocks/>
          </p:cNvSpPr>
          <p:nvPr/>
        </p:nvSpPr>
        <p:spPr>
          <a:xfrm>
            <a:off x="1524000" y="7809046"/>
            <a:ext cx="10058400" cy="58937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sz="3200" u="sng" dirty="0">
              <a:solidFill>
                <a:srgbClr val="0070C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F52D3D96-7A4A-CDBA-0977-786E5A803EB0}"/>
              </a:ext>
            </a:extLst>
          </p:cNvPr>
          <p:cNvSpPr txBox="1">
            <a:spLocks/>
          </p:cNvSpPr>
          <p:nvPr/>
        </p:nvSpPr>
        <p:spPr>
          <a:xfrm>
            <a:off x="4800600" y="3342400"/>
            <a:ext cx="10058400" cy="663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endParaRPr lang="en-US" sz="2800" b="1" u="sng" dirty="0">
              <a:solidFill>
                <a:srgbClr val="0070C0"/>
              </a:solidFill>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3319554544"/>
              </p:ext>
            </p:extLst>
          </p:nvPr>
        </p:nvGraphicFramePr>
        <p:xfrm>
          <a:off x="3048000" y="-342900"/>
          <a:ext cx="14478000" cy="11049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74284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a:xfrm>
            <a:off x="10023230" y="2672864"/>
            <a:ext cx="6945191" cy="2808042"/>
          </a:xfrm>
        </p:spPr>
        <p:txBody>
          <a:bodyPr>
            <a:normAutofit fontScale="90000"/>
          </a:bodyPr>
          <a:lstStyle/>
          <a:p>
            <a:r>
              <a:rPr lang="en-US" b="1" dirty="0">
                <a:latin typeface="Arial Rounded MT Bold" panose="020F0704030504030204" pitchFamily="34" charset="0"/>
              </a:rPr>
              <a:t>THANK</a:t>
            </a:r>
            <a:br>
              <a:rPr lang="en-US" b="1" dirty="0">
                <a:latin typeface="Arial Rounded MT Bold" panose="020F0704030504030204" pitchFamily="34" charset="0"/>
              </a:rPr>
            </a:br>
            <a:r>
              <a:rPr lang="en-US" b="1" dirty="0">
                <a:latin typeface="Arial Rounded MT Bold" panose="020F0704030504030204" pitchFamily="34" charset="0"/>
              </a:rPr>
              <a:t>YOU</a:t>
            </a:r>
          </a:p>
        </p:txBody>
      </p:sp>
      <p:sp>
        <p:nvSpPr>
          <p:cNvPr id="21" name="Text Placeholder 4">
            <a:extLst>
              <a:ext uri="{FF2B5EF4-FFF2-40B4-BE49-F238E27FC236}">
                <a16:creationId xmlns:a16="http://schemas.microsoft.com/office/drawing/2014/main" id="{32705ABF-D7BE-4A38-AC01-695024BC5407}"/>
              </a:ext>
            </a:extLst>
          </p:cNvPr>
          <p:cNvSpPr>
            <a:spLocks noGrp="1"/>
          </p:cNvSpPr>
          <p:nvPr>
            <p:ph type="body" idx="1"/>
          </p:nvPr>
        </p:nvSpPr>
        <p:spPr>
          <a:xfrm>
            <a:off x="10075984" y="5767572"/>
            <a:ext cx="6945191" cy="735183"/>
          </a:xfrm>
        </p:spPr>
        <p:txBody>
          <a:bodyPr/>
          <a:lstStyle/>
          <a:p>
            <a:r>
              <a:rPr lang="en-US" dirty="0">
                <a:solidFill>
                  <a:srgbClr val="0070C0"/>
                </a:solidFill>
                <a:latin typeface="Arial Rounded MT Bold" panose="020F0704030504030204" pitchFamily="34" charset="0"/>
              </a:rPr>
              <a:t>WWW. cttc.gov.in</a:t>
            </a:r>
          </a:p>
        </p:txBody>
      </p:sp>
      <p:sp>
        <p:nvSpPr>
          <p:cNvPr id="31" name="Text Placeholder 18">
            <a:extLst>
              <a:ext uri="{FF2B5EF4-FFF2-40B4-BE49-F238E27FC236}">
                <a16:creationId xmlns:a16="http://schemas.microsoft.com/office/drawing/2014/main" id="{EBFA468C-C482-47DB-BEFF-DA59E6F42024}"/>
              </a:ext>
            </a:extLst>
          </p:cNvPr>
          <p:cNvSpPr txBox="1">
            <a:spLocks/>
          </p:cNvSpPr>
          <p:nvPr/>
        </p:nvSpPr>
        <p:spPr>
          <a:xfrm>
            <a:off x="10888287" y="6581054"/>
            <a:ext cx="6587745" cy="208368"/>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371600">
              <a:spcBef>
                <a:spcPts val="1500"/>
              </a:spcBef>
              <a:spcAft>
                <a:spcPts val="750"/>
              </a:spcAft>
              <a:buClr>
                <a:srgbClr val="00B0F0"/>
              </a:buClr>
              <a:defRPr/>
            </a:pPr>
            <a:r>
              <a:rPr lang="en-US" sz="2700" b="1" spc="225" dirty="0">
                <a:solidFill>
                  <a:srgbClr val="0000FF"/>
                </a:solidFill>
                <a:latin typeface="Bahnschrift" panose="020B0502040204020203" pitchFamily="34" charset="0"/>
                <a:cs typeface="Gill Sans Light" panose="020B0302020104020203" pitchFamily="34" charset="-79"/>
              </a:rPr>
              <a:t>cttc@cttc.gov.in</a:t>
            </a:r>
          </a:p>
        </p:txBody>
      </p:sp>
      <p:pic>
        <p:nvPicPr>
          <p:cNvPr id="26" name="Graphic 25">
            <a:extLst>
              <a:ext uri="{FF2B5EF4-FFF2-40B4-BE49-F238E27FC236}">
                <a16:creationId xmlns:a16="http://schemas.microsoft.com/office/drawing/2014/main" id="{DACBF4AB-293D-4DFE-B772-B09A65120786}"/>
              </a:ext>
              <a:ext uri="{C183D7F6-B498-43B3-948B-1728B52AA6E4}">
                <adec:decorative xmlns=""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70239" y="6503411"/>
            <a:ext cx="434235" cy="397523"/>
          </a:xfrm>
          <a:prstGeom prst="rect">
            <a:avLst/>
          </a:prstGeom>
        </p:spPr>
      </p:pic>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7665" r="17665"/>
          <a:stretch>
            <a:fillRect/>
          </a:stretch>
        </p:blipFill>
        <p:spPr/>
      </p:pic>
      <p:pic>
        <p:nvPicPr>
          <p:cNvPr id="7" name="Picture 10" descr="via GIPHY | Giphy, Ios, Sticker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78329" y="-70091"/>
            <a:ext cx="5018054" cy="34880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Rocket Launch | Motion graphics inspiration, Motion graphics design, Motion  design"/>
          <p:cNvPicPr>
            <a:picLocks noChangeAspect="1" noChangeArrowheads="1" noCrop="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2573000" y="5767572"/>
            <a:ext cx="7231409" cy="54235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8" descr="Mill Turn CAD-CAM Software - BobCAD-CAM"/>
          <p:cNvPicPr>
            <a:picLocks noChangeAspect="1" noChangeArrowheads="1" noCrop="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512466" y="0"/>
            <a:ext cx="2816225" cy="238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35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okeh HD Background Video - (30s) Pastel Gradi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5451"/>
            <a:ext cx="18297689" cy="10292451"/>
          </a:xfrm>
          <a:prstGeom prst="rect">
            <a:avLst/>
          </a:prstGeom>
        </p:spPr>
      </p:pic>
      <p:grpSp>
        <p:nvGrpSpPr>
          <p:cNvPr id="5" name="Group 4"/>
          <p:cNvGrpSpPr/>
          <p:nvPr/>
        </p:nvGrpSpPr>
        <p:grpSpPr>
          <a:xfrm>
            <a:off x="7112716" y="1104900"/>
            <a:ext cx="3586544" cy="1822836"/>
            <a:chOff x="4573935" y="1099834"/>
            <a:chExt cx="2580017" cy="1311276"/>
          </a:xfrm>
        </p:grpSpPr>
        <p:pic>
          <p:nvPicPr>
            <p:cNvPr id="6" name="Picture 5"/>
            <p:cNvPicPr>
              <a:picLocks noChangeAspect="1"/>
            </p:cNvPicPr>
            <p:nvPr/>
          </p:nvPicPr>
          <p:blipFill>
            <a:blip r:embed="rId6">
              <a:clrChange>
                <a:clrFrom>
                  <a:srgbClr val="FFFFFF"/>
                </a:clrFrom>
                <a:clrTo>
                  <a:srgbClr val="FFFFFF">
                    <a:alpha val="0"/>
                  </a:srgbClr>
                </a:clrTo>
              </a:clrChange>
            </a:blip>
            <a:stretch>
              <a:fillRect/>
            </a:stretch>
          </p:blipFill>
          <p:spPr>
            <a:xfrm>
              <a:off x="5468026" y="1099834"/>
              <a:ext cx="1685926" cy="1311276"/>
            </a:xfrm>
            <a:prstGeom prst="rect">
              <a:avLst/>
            </a:prstGeom>
          </p:spPr>
        </p:pic>
        <p:pic>
          <p:nvPicPr>
            <p:cNvPr id="7" name="Picture 2" descr="Development Commissioner Ministry of Micro, Small &amp;amp; Medium Enterprise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3935" y="1275898"/>
              <a:ext cx="894091" cy="89409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1" y="2"/>
            <a:ext cx="18288002" cy="1202114"/>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9" name="Rectangle 8"/>
          <p:cNvSpPr/>
          <p:nvPr/>
        </p:nvSpPr>
        <p:spPr>
          <a:xfrm>
            <a:off x="396474" y="103195"/>
            <a:ext cx="14302355" cy="923330"/>
          </a:xfrm>
          <a:prstGeom prst="rect">
            <a:avLst/>
          </a:prstGeom>
        </p:spPr>
        <p:txBody>
          <a:bodyPr wrap="square">
            <a:spAutoFit/>
          </a:bodyPr>
          <a:lstStyle/>
          <a:p>
            <a:pPr defTabSz="1371600"/>
            <a:r>
              <a:rPr lang="en-US" sz="5400" b="1" dirty="0">
                <a:solidFill>
                  <a:prstClr val="white"/>
                </a:solidFill>
                <a:latin typeface="Bahnschrift" panose="020B0502040204020203" pitchFamily="34" charset="0"/>
              </a:rPr>
              <a:t>About CTTC Bhubaneswar</a:t>
            </a:r>
          </a:p>
        </p:txBody>
      </p:sp>
      <p:sp>
        <p:nvSpPr>
          <p:cNvPr id="10" name="Rounded Rectangle 9"/>
          <p:cNvSpPr/>
          <p:nvPr/>
        </p:nvSpPr>
        <p:spPr>
          <a:xfrm>
            <a:off x="604596" y="4660756"/>
            <a:ext cx="2947215" cy="635144"/>
          </a:xfrm>
          <a:prstGeom prst="roundRect">
            <a:avLst>
              <a:gd name="adj" fmla="val 18826"/>
            </a:avLst>
          </a:prstGeom>
          <a:solidFill>
            <a:srgbClr val="CCCCFF"/>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sz="3600" dirty="0">
                <a:solidFill>
                  <a:prstClr val="black"/>
                </a:solidFill>
                <a:latin typeface="Bahnschrift SemiBold" panose="020B0502040204020203" pitchFamily="34" charset="0"/>
              </a:rPr>
              <a:t>Training</a:t>
            </a:r>
          </a:p>
        </p:txBody>
      </p:sp>
      <p:sp>
        <p:nvSpPr>
          <p:cNvPr id="11" name="Rounded Rectangle 10"/>
          <p:cNvSpPr/>
          <p:nvPr/>
        </p:nvSpPr>
        <p:spPr>
          <a:xfrm>
            <a:off x="4957759" y="4639327"/>
            <a:ext cx="3147509" cy="635144"/>
          </a:xfrm>
          <a:prstGeom prst="roundRect">
            <a:avLst>
              <a:gd name="adj" fmla="val 18826"/>
            </a:avLst>
          </a:prstGeom>
          <a:solidFill>
            <a:srgbClr val="ED9DE7"/>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sz="3600" dirty="0">
                <a:solidFill>
                  <a:prstClr val="black"/>
                </a:solidFill>
                <a:latin typeface="Bahnschrift SemiBold" panose="020B0502040204020203" pitchFamily="34" charset="0"/>
              </a:rPr>
              <a:t>Production</a:t>
            </a:r>
          </a:p>
        </p:txBody>
      </p:sp>
      <p:sp>
        <p:nvSpPr>
          <p:cNvPr id="12" name="Rounded Rectangle 11"/>
          <p:cNvSpPr/>
          <p:nvPr/>
        </p:nvSpPr>
        <p:spPr>
          <a:xfrm>
            <a:off x="9510943" y="4639327"/>
            <a:ext cx="3347807" cy="635144"/>
          </a:xfrm>
          <a:prstGeom prst="roundRect">
            <a:avLst>
              <a:gd name="adj" fmla="val 18826"/>
            </a:avLst>
          </a:prstGeom>
          <a:solidFill>
            <a:srgbClr val="99FF66"/>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sz="3600" dirty="0">
                <a:solidFill>
                  <a:prstClr val="black"/>
                </a:solidFill>
                <a:latin typeface="Bahnschrift SemiBold" panose="020B0502040204020203" pitchFamily="34" charset="0"/>
              </a:rPr>
              <a:t>Consultancy</a:t>
            </a:r>
          </a:p>
        </p:txBody>
      </p:sp>
      <p:sp>
        <p:nvSpPr>
          <p:cNvPr id="13" name="Rounded Rectangle 12"/>
          <p:cNvSpPr/>
          <p:nvPr/>
        </p:nvSpPr>
        <p:spPr>
          <a:xfrm>
            <a:off x="14264155" y="4660756"/>
            <a:ext cx="3347807" cy="635144"/>
          </a:xfrm>
          <a:prstGeom prst="roundRect">
            <a:avLst>
              <a:gd name="adj" fmla="val 18826"/>
            </a:avLst>
          </a:prstGeom>
          <a:solidFill>
            <a:srgbClr val="66FFFF"/>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sz="3600" dirty="0" smtClean="0">
                <a:solidFill>
                  <a:prstClr val="black"/>
                </a:solidFill>
                <a:latin typeface="Bahnschrift SemiBold" panose="020B0502040204020203" pitchFamily="34" charset="0"/>
              </a:rPr>
              <a:t>R&amp;D CELL</a:t>
            </a:r>
            <a:endParaRPr lang="en-US" sz="3600" dirty="0">
              <a:solidFill>
                <a:prstClr val="black"/>
              </a:solidFill>
              <a:latin typeface="Bahnschrift SemiBold" panose="020B0502040204020203" pitchFamily="34" charset="0"/>
            </a:endParaRPr>
          </a:p>
        </p:txBody>
      </p:sp>
      <p:sp>
        <p:nvSpPr>
          <p:cNvPr id="14" name="Rounded Rectangle 13"/>
          <p:cNvSpPr/>
          <p:nvPr/>
        </p:nvSpPr>
        <p:spPr>
          <a:xfrm>
            <a:off x="6955745" y="2875145"/>
            <a:ext cx="3900488" cy="856923"/>
          </a:xfrm>
          <a:prstGeom prst="roundRect">
            <a:avLst>
              <a:gd name="adj" fmla="val 18826"/>
            </a:avLst>
          </a:prstGeom>
          <a:solidFill>
            <a:srgbClr val="FFFF00"/>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sz="3000" dirty="0">
                <a:solidFill>
                  <a:prstClr val="black"/>
                </a:solidFill>
                <a:latin typeface="Bahnschrift SemiBold" panose="020B0502040204020203" pitchFamily="34" charset="0"/>
              </a:rPr>
              <a:t>CTTC Bhubaneswar</a:t>
            </a:r>
          </a:p>
        </p:txBody>
      </p:sp>
      <p:sp>
        <p:nvSpPr>
          <p:cNvPr id="15" name="Round Diagonal Corner Rectangle 14"/>
          <p:cNvSpPr/>
          <p:nvPr/>
        </p:nvSpPr>
        <p:spPr>
          <a:xfrm>
            <a:off x="604596" y="5868051"/>
            <a:ext cx="2943225" cy="2999627"/>
          </a:xfrm>
          <a:prstGeom prst="round2DiagRect">
            <a:avLst>
              <a:gd name="adj1" fmla="val 20410"/>
              <a:gd name="adj2" fmla="val 0"/>
            </a:avLst>
          </a:prstGeom>
          <a:solidFill>
            <a:srgbClr val="CCCCFF"/>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sz="2100" dirty="0">
                <a:solidFill>
                  <a:prstClr val="black"/>
                </a:solidFill>
                <a:latin typeface="Bahnschrift SemiBold" panose="020B0502040204020203" pitchFamily="34" charset="0"/>
              </a:rPr>
              <a:t>Skill Oriented Short Term &amp; Long Term Courses for</a:t>
            </a:r>
          </a:p>
          <a:p>
            <a:pPr algn="ctr" defTabSz="1371600"/>
            <a:r>
              <a:rPr lang="en-US" sz="2100" dirty="0">
                <a:solidFill>
                  <a:prstClr val="black"/>
                </a:solidFill>
                <a:latin typeface="Bahnschrift SemiBold" panose="020B0502040204020203" pitchFamily="34" charset="0"/>
              </a:rPr>
              <a:t>Mechanical, Electrical, Electronics, Computer science, Civil &amp; School Dropout Students </a:t>
            </a:r>
          </a:p>
        </p:txBody>
      </p:sp>
      <p:sp>
        <p:nvSpPr>
          <p:cNvPr id="16" name="Round Diagonal Corner Rectangle 15"/>
          <p:cNvSpPr/>
          <p:nvPr/>
        </p:nvSpPr>
        <p:spPr>
          <a:xfrm>
            <a:off x="5057769" y="5868051"/>
            <a:ext cx="2943225" cy="2999627"/>
          </a:xfrm>
          <a:prstGeom prst="round2DiagRect">
            <a:avLst>
              <a:gd name="adj1" fmla="val 20410"/>
              <a:gd name="adj2" fmla="val 0"/>
            </a:avLst>
          </a:prstGeom>
          <a:solidFill>
            <a:srgbClr val="ED9DE7"/>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sz="2100" dirty="0">
                <a:solidFill>
                  <a:prstClr val="black"/>
                </a:solidFill>
                <a:latin typeface="Bahnschrift SemiBold" panose="020B0502040204020203" pitchFamily="34" charset="0"/>
              </a:rPr>
              <a:t>Manufacturing of Aerospace Components,</a:t>
            </a:r>
          </a:p>
          <a:p>
            <a:pPr algn="ctr" defTabSz="1371600"/>
            <a:r>
              <a:rPr lang="en-US" sz="2100" dirty="0">
                <a:solidFill>
                  <a:prstClr val="black"/>
                </a:solidFill>
                <a:latin typeface="Bahnschrift SemiBold" panose="020B0502040204020203" pitchFamily="34" charset="0"/>
              </a:rPr>
              <a:t>Satellite Components, </a:t>
            </a:r>
            <a:r>
              <a:rPr lang="en-US" sz="2100" dirty="0" err="1">
                <a:solidFill>
                  <a:prstClr val="black"/>
                </a:solidFill>
                <a:latin typeface="Bahnschrift SemiBold" panose="020B0502040204020203" pitchFamily="34" charset="0"/>
              </a:rPr>
              <a:t>Moulds</a:t>
            </a:r>
            <a:r>
              <a:rPr lang="en-US" sz="2100" dirty="0">
                <a:solidFill>
                  <a:prstClr val="black"/>
                </a:solidFill>
                <a:latin typeface="Bahnschrift SemiBold" panose="020B0502040204020203" pitchFamily="34" charset="0"/>
              </a:rPr>
              <a:t>, Press Tools, Jigs &amp; Fixture, Machine Components &amp; etc.</a:t>
            </a:r>
          </a:p>
        </p:txBody>
      </p:sp>
      <p:sp>
        <p:nvSpPr>
          <p:cNvPr id="17" name="Round Diagonal Corner Rectangle 16"/>
          <p:cNvSpPr/>
          <p:nvPr/>
        </p:nvSpPr>
        <p:spPr>
          <a:xfrm>
            <a:off x="9710969" y="5868049"/>
            <a:ext cx="2943225" cy="2999627"/>
          </a:xfrm>
          <a:prstGeom prst="round2DiagRect">
            <a:avLst>
              <a:gd name="adj1" fmla="val 20410"/>
              <a:gd name="adj2" fmla="val 0"/>
            </a:avLst>
          </a:prstGeom>
          <a:solidFill>
            <a:srgbClr val="99FF66"/>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sz="1875" dirty="0">
                <a:solidFill>
                  <a:prstClr val="black"/>
                </a:solidFill>
                <a:latin typeface="Bahnschrift SemiBold" panose="020B0502040204020203" pitchFamily="34" charset="0"/>
              </a:rPr>
              <a:t>Intellectual Property Facilitation Centre (IPFC), Single Point Registration Scheme (SPRS), Scheme of Fund for Regeneration of Traditional Industries</a:t>
            </a:r>
          </a:p>
          <a:p>
            <a:pPr algn="ctr" defTabSz="1371600"/>
            <a:r>
              <a:rPr lang="en-US" sz="1875" dirty="0">
                <a:solidFill>
                  <a:prstClr val="black"/>
                </a:solidFill>
                <a:latin typeface="Bahnschrift SemiBold" panose="020B0502040204020203" pitchFamily="34" charset="0"/>
              </a:rPr>
              <a:t>(SFRUTI) </a:t>
            </a:r>
          </a:p>
        </p:txBody>
      </p:sp>
      <p:sp>
        <p:nvSpPr>
          <p:cNvPr id="18" name="Round Diagonal Corner Rectangle 17"/>
          <p:cNvSpPr/>
          <p:nvPr/>
        </p:nvSpPr>
        <p:spPr>
          <a:xfrm>
            <a:off x="14446078" y="5897001"/>
            <a:ext cx="2979429" cy="2999627"/>
          </a:xfrm>
          <a:prstGeom prst="round2DiagRect">
            <a:avLst>
              <a:gd name="adj1" fmla="val 20410"/>
              <a:gd name="adj2" fmla="val 0"/>
            </a:avLst>
          </a:prstGeom>
          <a:solidFill>
            <a:srgbClr val="66FFFF"/>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sz="1900" dirty="0" smtClean="0">
                <a:latin typeface="Bahnschrift SemiBold" panose="020B0502040204020203" pitchFamily="34" charset="0"/>
              </a:rPr>
              <a:t>Manufacturing of Oxygen</a:t>
            </a:r>
          </a:p>
          <a:p>
            <a:pPr algn="ctr" defTabSz="1371600"/>
            <a:r>
              <a:rPr lang="en-US" sz="1900" dirty="0" smtClean="0">
                <a:latin typeface="Bahnschrift SemiBold" panose="020B0502040204020203" pitchFamily="34" charset="0"/>
              </a:rPr>
              <a:t>Concentrator (PRANAVATY), Ambu bag Ventilator, Table top CNC Milling machine, Table top CNC Lathe machine, 3D printing machine, Hydra Pulper &amp; etc.</a:t>
            </a:r>
            <a:endParaRPr lang="en-US" sz="1900" dirty="0">
              <a:latin typeface="Bahnschrift SemiBold" panose="020B0502040204020203" pitchFamily="34" charset="0"/>
            </a:endParaRPr>
          </a:p>
        </p:txBody>
      </p:sp>
      <p:cxnSp>
        <p:nvCxnSpPr>
          <p:cNvPr id="19" name="Straight Arrow Connector 18"/>
          <p:cNvCxnSpPr>
            <a:stCxn id="14" idx="2"/>
            <a:endCxn id="10" idx="0"/>
          </p:cNvCxnSpPr>
          <p:nvPr/>
        </p:nvCxnSpPr>
        <p:spPr>
          <a:xfrm flipH="1">
            <a:off x="2078204" y="3732069"/>
            <a:ext cx="6827786" cy="92868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4" idx="2"/>
            <a:endCxn id="13" idx="0"/>
          </p:cNvCxnSpPr>
          <p:nvPr/>
        </p:nvCxnSpPr>
        <p:spPr>
          <a:xfrm>
            <a:off x="8905989" y="3732069"/>
            <a:ext cx="7032069" cy="92868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14" idx="2"/>
            <a:endCxn id="12" idx="0"/>
          </p:cNvCxnSpPr>
          <p:nvPr/>
        </p:nvCxnSpPr>
        <p:spPr>
          <a:xfrm>
            <a:off x="8905989" y="3732069"/>
            <a:ext cx="2278857" cy="90725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4" idx="2"/>
            <a:endCxn id="11" idx="0"/>
          </p:cNvCxnSpPr>
          <p:nvPr/>
        </p:nvCxnSpPr>
        <p:spPr>
          <a:xfrm flipH="1">
            <a:off x="6531513" y="3732069"/>
            <a:ext cx="2374476" cy="90725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0" idx="2"/>
            <a:endCxn id="15" idx="3"/>
          </p:cNvCxnSpPr>
          <p:nvPr/>
        </p:nvCxnSpPr>
        <p:spPr>
          <a:xfrm flipH="1">
            <a:off x="2076209" y="5295899"/>
            <a:ext cx="1995" cy="5721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1" idx="2"/>
            <a:endCxn id="16" idx="3"/>
          </p:cNvCxnSpPr>
          <p:nvPr/>
        </p:nvCxnSpPr>
        <p:spPr>
          <a:xfrm flipH="1">
            <a:off x="6529382" y="5274470"/>
            <a:ext cx="2132" cy="5935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2" idx="2"/>
            <a:endCxn id="17" idx="3"/>
          </p:cNvCxnSpPr>
          <p:nvPr/>
        </p:nvCxnSpPr>
        <p:spPr>
          <a:xfrm flipH="1">
            <a:off x="11182581" y="5274471"/>
            <a:ext cx="2265" cy="5935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3" idx="2"/>
            <a:endCxn id="18" idx="3"/>
          </p:cNvCxnSpPr>
          <p:nvPr/>
        </p:nvCxnSpPr>
        <p:spPr>
          <a:xfrm flipH="1">
            <a:off x="15935793" y="5295900"/>
            <a:ext cx="2266" cy="6011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Rounded Rectangle 26"/>
          <p:cNvSpPr/>
          <p:nvPr/>
        </p:nvSpPr>
        <p:spPr>
          <a:xfrm>
            <a:off x="600606" y="9232756"/>
            <a:ext cx="2947215" cy="635144"/>
          </a:xfrm>
          <a:prstGeom prst="roundRect">
            <a:avLst>
              <a:gd name="adj" fmla="val 18826"/>
            </a:avLst>
          </a:prstGeom>
          <a:solidFill>
            <a:srgbClr val="CCCCFF"/>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dirty="0">
                <a:solidFill>
                  <a:prstClr val="black"/>
                </a:solidFill>
                <a:latin typeface="Bahnschrift SemiBold" panose="020B0502040204020203" pitchFamily="34" charset="0"/>
              </a:rPr>
              <a:t>30 000+ Students Foot fall Every Year</a:t>
            </a:r>
          </a:p>
        </p:txBody>
      </p:sp>
      <p:sp>
        <p:nvSpPr>
          <p:cNvPr id="28" name="Rounded Rectangle 27"/>
          <p:cNvSpPr/>
          <p:nvPr/>
        </p:nvSpPr>
        <p:spPr>
          <a:xfrm>
            <a:off x="4955627" y="9232755"/>
            <a:ext cx="3147509" cy="635144"/>
          </a:xfrm>
          <a:prstGeom prst="roundRect">
            <a:avLst>
              <a:gd name="adj" fmla="val 18826"/>
            </a:avLst>
          </a:prstGeom>
          <a:solidFill>
            <a:srgbClr val="ED9DE7"/>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dirty="0">
                <a:solidFill>
                  <a:prstClr val="black"/>
                </a:solidFill>
                <a:latin typeface="Bahnschrift SemiBold" panose="020B0502040204020203" pitchFamily="34" charset="0"/>
              </a:rPr>
              <a:t>ISRO, HAL, ADA, DRDO, BHEL, RCI, GTRE, LPSC</a:t>
            </a:r>
          </a:p>
        </p:txBody>
      </p:sp>
      <p:sp>
        <p:nvSpPr>
          <p:cNvPr id="29" name="Rounded Rectangle 28"/>
          <p:cNvSpPr/>
          <p:nvPr/>
        </p:nvSpPr>
        <p:spPr>
          <a:xfrm>
            <a:off x="9508678" y="9226030"/>
            <a:ext cx="3347807" cy="635144"/>
          </a:xfrm>
          <a:prstGeom prst="roundRect">
            <a:avLst>
              <a:gd name="adj" fmla="val 18826"/>
            </a:avLst>
          </a:prstGeom>
          <a:solidFill>
            <a:srgbClr val="99FF66"/>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dirty="0">
                <a:solidFill>
                  <a:prstClr val="black"/>
                </a:solidFill>
                <a:latin typeface="Bahnschrift SemiBold" panose="020B0502040204020203" pitchFamily="34" charset="0"/>
              </a:rPr>
              <a:t>Consultation Provided to 132+ MSME Units till date</a:t>
            </a:r>
          </a:p>
        </p:txBody>
      </p:sp>
      <p:sp>
        <p:nvSpPr>
          <p:cNvPr id="30" name="Rounded Rectangle 29"/>
          <p:cNvSpPr/>
          <p:nvPr/>
        </p:nvSpPr>
        <p:spPr>
          <a:xfrm>
            <a:off x="14264155" y="9226029"/>
            <a:ext cx="3347807" cy="635144"/>
          </a:xfrm>
          <a:prstGeom prst="roundRect">
            <a:avLst>
              <a:gd name="adj" fmla="val 18826"/>
            </a:avLst>
          </a:prstGeom>
          <a:solidFill>
            <a:srgbClr val="66FFFF"/>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dirty="0" smtClean="0">
                <a:solidFill>
                  <a:prstClr val="black"/>
                </a:solidFill>
                <a:latin typeface="Bahnschrift SemiBold" panose="020B0502040204020203" pitchFamily="34" charset="0"/>
              </a:rPr>
              <a:t>40+ Projects Research and Developed by CTTC R&amp;D Cell</a:t>
            </a:r>
            <a:endParaRPr lang="en-US" dirty="0">
              <a:solidFill>
                <a:prstClr val="black"/>
              </a:solidFill>
              <a:latin typeface="Bahnschrift SemiBold" panose="020B0502040204020203" pitchFamily="34" charset="0"/>
            </a:endParaRPr>
          </a:p>
        </p:txBody>
      </p:sp>
      <p:sp>
        <p:nvSpPr>
          <p:cNvPr id="31" name="Horizontal Scroll 30"/>
          <p:cNvSpPr/>
          <p:nvPr/>
        </p:nvSpPr>
        <p:spPr>
          <a:xfrm>
            <a:off x="405527" y="1833130"/>
            <a:ext cx="3799944" cy="2214563"/>
          </a:xfrm>
          <a:prstGeom prst="horizontalScroll">
            <a:avLst/>
          </a:prstGeom>
          <a:solidFill>
            <a:srgbClr val="CCCC00"/>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sz="2700" dirty="0">
                <a:solidFill>
                  <a:prstClr val="black"/>
                </a:solidFill>
                <a:latin typeface="Bahnschrift SemiBold" panose="020B0502040204020203" pitchFamily="34" charset="0"/>
              </a:rPr>
              <a:t>AS 9100, ISO 9001, 14001, 50001, OHSAS 18001 Certified</a:t>
            </a:r>
          </a:p>
        </p:txBody>
      </p:sp>
      <p:sp>
        <p:nvSpPr>
          <p:cNvPr id="32" name="Horizontal Scroll 31"/>
          <p:cNvSpPr/>
          <p:nvPr/>
        </p:nvSpPr>
        <p:spPr>
          <a:xfrm>
            <a:off x="14035821" y="1575544"/>
            <a:ext cx="3799944" cy="2214563"/>
          </a:xfrm>
          <a:prstGeom prst="horizontalScroll">
            <a:avLst/>
          </a:prstGeom>
          <a:solidFill>
            <a:srgbClr val="FF9933"/>
          </a:solidFill>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371600"/>
            <a:r>
              <a:rPr lang="en-US" sz="2100" dirty="0">
                <a:solidFill>
                  <a:prstClr val="black"/>
                </a:solidFill>
                <a:latin typeface="Bahnschrift SemiBold" panose="020B0502040204020203" pitchFamily="34" charset="0"/>
              </a:rPr>
              <a:t>Success full Contribution for Moon Mission,</a:t>
            </a:r>
          </a:p>
          <a:p>
            <a:pPr algn="ctr" defTabSz="1371600"/>
            <a:r>
              <a:rPr lang="en-US" sz="2100" dirty="0">
                <a:solidFill>
                  <a:prstClr val="black"/>
                </a:solidFill>
                <a:latin typeface="Bahnschrift SemiBold" panose="020B0502040204020203" pitchFamily="34" charset="0"/>
              </a:rPr>
              <a:t>Mars Mission,</a:t>
            </a:r>
          </a:p>
          <a:p>
            <a:pPr algn="ctr" defTabSz="1371600"/>
            <a:r>
              <a:rPr lang="en-US" sz="2100" dirty="0">
                <a:solidFill>
                  <a:prstClr val="black"/>
                </a:solidFill>
                <a:latin typeface="Bahnschrift SemiBold" panose="020B0502040204020203" pitchFamily="34" charset="0"/>
              </a:rPr>
              <a:t>Ongoing </a:t>
            </a:r>
            <a:r>
              <a:rPr lang="en-US" sz="2100" dirty="0" err="1">
                <a:solidFill>
                  <a:prstClr val="black"/>
                </a:solidFill>
                <a:latin typeface="Bahnschrift SemiBold" panose="020B0502040204020203" pitchFamily="34" charset="0"/>
              </a:rPr>
              <a:t>Gaganyaan</a:t>
            </a:r>
            <a:r>
              <a:rPr lang="en-US" sz="2100" dirty="0">
                <a:solidFill>
                  <a:prstClr val="black"/>
                </a:solidFill>
                <a:latin typeface="Bahnschrift SemiBold" panose="020B0502040204020203" pitchFamily="34" charset="0"/>
              </a:rPr>
              <a:t> Mission</a:t>
            </a:r>
          </a:p>
        </p:txBody>
      </p:sp>
      <p:pic>
        <p:nvPicPr>
          <p:cNvPr id="33" name="Picture 2" descr="Central Tool Room and Training Centre, Bhubaneswar - Wikipedia"/>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12055" y="127293"/>
            <a:ext cx="999813" cy="98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09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9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1" restart="whenNotActive" fill="hold" evtFilter="cancelBubble" nodeType="interactiveSeq">
                <p:stCondLst>
                  <p:cond evt="onClick" delay="0">
                    <p:tgtEl>
                      <p:spTgt spid="4"/>
                    </p:tgtEl>
                  </p:cond>
                </p:stCondLst>
                <p:endSync evt="end" delay="0">
                  <p:rtn val="all"/>
                </p:endSync>
                <p:childTnLst>
                  <p:par>
                    <p:cTn id="72" fill="hold">
                      <p:stCondLst>
                        <p:cond delay="0"/>
                      </p:stCondLst>
                      <p:childTnLst>
                        <p:par>
                          <p:cTn id="73" fill="hold">
                            <p:stCondLst>
                              <p:cond delay="0"/>
                            </p:stCondLst>
                            <p:childTnLst>
                              <p:par>
                                <p:cTn id="74" presetID="2" presetClass="mediacall" presetSubtype="0" fill="hold" nodeType="clickEffect">
                                  <p:stCondLst>
                                    <p:cond delay="0"/>
                                  </p:stCondLst>
                                  <p:childTnLst>
                                    <p:cmd type="call" cmd="togglePause">
                                      <p:cBhvr>
                                        <p:cTn id="75" dur="1" fill="hold"/>
                                        <p:tgtEl>
                                          <p:spTgt spid="4"/>
                                        </p:tgtEl>
                                      </p:cBhvr>
                                    </p:cmd>
                                  </p:childTnLst>
                                </p:cTn>
                              </p:par>
                            </p:childTnLst>
                          </p:cTn>
                        </p:par>
                      </p:childTnLst>
                    </p:cTn>
                  </p:par>
                </p:childTnLst>
              </p:cTn>
              <p:nextCondLst>
                <p:cond evt="onClick" delay="0">
                  <p:tgtEl>
                    <p:spTgt spid="4"/>
                  </p:tgtEl>
                </p:cond>
              </p:nextCondLst>
            </p:seq>
            <p:video>
              <p:cMediaNode vol="80000">
                <p:cTn id="76" repeatCount="indefinite" fill="hold" display="0">
                  <p:stCondLst>
                    <p:cond delay="indefinite"/>
                  </p:stCondLst>
                </p:cTn>
                <p:tgtEl>
                  <p:spTgt spid="4"/>
                </p:tgtEl>
              </p:cMediaNode>
            </p:video>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27" grpId="0" animBg="1"/>
      <p:bldP spid="28" grpId="0" animBg="1"/>
      <p:bldP spid="29" grpId="0" animBg="1"/>
      <p:bldP spid="30" grpId="0" animBg="1"/>
      <p:bldP spid="31"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02109" flipH="1">
            <a:off x="11193746" y="-3812596"/>
            <a:ext cx="10792918" cy="8229600"/>
          </a:xfrm>
          <a:custGeom>
            <a:avLst/>
            <a:gdLst/>
            <a:ahLst/>
            <a:cxnLst/>
            <a:rect l="l" t="t" r="r" b="b"/>
            <a:pathLst>
              <a:path w="10792918" h="8229600">
                <a:moveTo>
                  <a:pt x="10792918" y="0"/>
                </a:moveTo>
                <a:lnTo>
                  <a:pt x="0" y="0"/>
                </a:lnTo>
                <a:lnTo>
                  <a:pt x="0" y="8229600"/>
                </a:lnTo>
                <a:lnTo>
                  <a:pt x="10792918" y="8229600"/>
                </a:lnTo>
                <a:lnTo>
                  <a:pt x="10792918" y="0"/>
                </a:lnTo>
                <a:close/>
              </a:path>
            </a:pathLst>
          </a:custGeom>
          <a:blipFill>
            <a:blip r:embed="rId2"/>
            <a:stretch>
              <a:fillRect/>
            </a:stretch>
          </a:blipFill>
        </p:spPr>
      </p:sp>
      <p:sp>
        <p:nvSpPr>
          <p:cNvPr id="4" name="TextBox 4"/>
          <p:cNvSpPr txBox="1"/>
          <p:nvPr/>
        </p:nvSpPr>
        <p:spPr>
          <a:xfrm>
            <a:off x="1875276" y="1559797"/>
            <a:ext cx="7120805" cy="2154436"/>
          </a:xfrm>
          <a:prstGeom prst="rect">
            <a:avLst/>
          </a:prstGeom>
        </p:spPr>
        <p:txBody>
          <a:bodyPr wrap="square" lIns="0" tIns="0" rIns="0" bIns="0" rtlCol="0" anchor="t">
            <a:spAutoFit/>
          </a:bodyPr>
          <a:lstStyle/>
          <a:p>
            <a:pPr>
              <a:lnSpc>
                <a:spcPts val="8400"/>
              </a:lnSpc>
            </a:pPr>
            <a:r>
              <a:rPr lang="en-US" sz="7000" dirty="0" smtClean="0">
                <a:solidFill>
                  <a:srgbClr val="B171E7"/>
                </a:solidFill>
                <a:latin typeface="Public Sans Bold"/>
              </a:rPr>
              <a:t>CTTC Research &amp; Development</a:t>
            </a:r>
            <a:endParaRPr lang="en-US" sz="7000" dirty="0">
              <a:solidFill>
                <a:srgbClr val="B171E7"/>
              </a:solidFill>
              <a:latin typeface="Public Sans Bold"/>
            </a:endParaRPr>
          </a:p>
        </p:txBody>
      </p:sp>
      <p:sp>
        <p:nvSpPr>
          <p:cNvPr id="7" name="Freeform 7"/>
          <p:cNvSpPr/>
          <p:nvPr/>
        </p:nvSpPr>
        <p:spPr>
          <a:xfrm rot="-708138" flipH="1">
            <a:off x="-985840" y="7716817"/>
            <a:ext cx="2623887" cy="3771900"/>
          </a:xfrm>
          <a:custGeom>
            <a:avLst/>
            <a:gdLst/>
            <a:ahLst/>
            <a:cxnLst/>
            <a:rect l="l" t="t" r="r" b="b"/>
            <a:pathLst>
              <a:path w="2623887" h="3771900">
                <a:moveTo>
                  <a:pt x="2623887" y="0"/>
                </a:moveTo>
                <a:lnTo>
                  <a:pt x="0" y="0"/>
                </a:lnTo>
                <a:lnTo>
                  <a:pt x="0" y="3771900"/>
                </a:lnTo>
                <a:lnTo>
                  <a:pt x="2623887" y="3771900"/>
                </a:lnTo>
                <a:lnTo>
                  <a:pt x="2623887" y="0"/>
                </a:lnTo>
                <a:close/>
              </a:path>
            </a:pathLst>
          </a:custGeom>
          <a:blipFill>
            <a:blip r:embed="rId2"/>
            <a:stretch>
              <a:fillRect t="-118181" r="-311333"/>
            </a:stretch>
          </a:blipFill>
        </p:spPr>
      </p:sp>
      <p:sp>
        <p:nvSpPr>
          <p:cNvPr id="8" name="Rectangle 7"/>
          <p:cNvSpPr/>
          <p:nvPr/>
        </p:nvSpPr>
        <p:spPr>
          <a:xfrm>
            <a:off x="1870794" y="4906982"/>
            <a:ext cx="14588406" cy="3970318"/>
          </a:xfrm>
          <a:prstGeom prst="rect">
            <a:avLst/>
          </a:prstGeom>
        </p:spPr>
        <p:txBody>
          <a:bodyPr wrap="square">
            <a:spAutoFit/>
          </a:bodyPr>
          <a:lstStyle/>
          <a:p>
            <a:pPr algn="just"/>
            <a:r>
              <a:rPr lang="en-US" sz="3600" dirty="0"/>
              <a:t>The Research and Development (R&amp;D) cell for MSMEs has been established at CTTC in the year 2014-15, sponsored by Development Commissioner (MSME), Ministry of MSME, Govt. of India. The Centre aims at helping MSMEs in promoting innovation. R&amp;D for MSMEs is equipped with world class design lab and advance workshop with high accuracy machine R&amp;D for MSMEs maintains confidentiality and non-disclosure of details submitted by members. </a:t>
            </a:r>
          </a:p>
        </p:txBody>
      </p:sp>
    </p:spTree>
    <p:extLst>
      <p:ext uri="{BB962C8B-B14F-4D97-AF65-F5344CB8AC3E}">
        <p14:creationId xmlns:p14="http://schemas.microsoft.com/office/powerpoint/2010/main" val="8489025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963382" y="565337"/>
            <a:ext cx="10981217" cy="2154436"/>
          </a:xfrm>
          <a:prstGeom prst="rect">
            <a:avLst/>
          </a:prstGeom>
        </p:spPr>
        <p:txBody>
          <a:bodyPr wrap="square" lIns="0" tIns="0" rIns="0" bIns="0" rtlCol="0" anchor="t">
            <a:spAutoFit/>
          </a:bodyPr>
          <a:lstStyle/>
          <a:p>
            <a:pPr>
              <a:lnSpc>
                <a:spcPts val="8400"/>
              </a:lnSpc>
            </a:pPr>
            <a:r>
              <a:rPr lang="en-US" sz="4800" dirty="0" smtClean="0">
                <a:solidFill>
                  <a:srgbClr val="B171E7"/>
                </a:solidFill>
                <a:latin typeface="Public Sans Bold"/>
              </a:rPr>
              <a:t>AUTOMATIC </a:t>
            </a:r>
            <a:r>
              <a:rPr lang="en-US" sz="4800" dirty="0">
                <a:solidFill>
                  <a:srgbClr val="B171E7"/>
                </a:solidFill>
                <a:latin typeface="Public Sans Bold"/>
              </a:rPr>
              <a:t>SCREEN PRINTING MACHINE</a:t>
            </a:r>
          </a:p>
        </p:txBody>
      </p:sp>
      <p:sp>
        <p:nvSpPr>
          <p:cNvPr id="6" name="Freeform 6"/>
          <p:cNvSpPr/>
          <p:nvPr/>
        </p:nvSpPr>
        <p:spPr>
          <a:xfrm rot="-4123142">
            <a:off x="-2034553" y="-1840161"/>
            <a:ext cx="4678707" cy="4892765"/>
          </a:xfrm>
          <a:custGeom>
            <a:avLst/>
            <a:gdLst/>
            <a:ahLst/>
            <a:cxnLst/>
            <a:rect l="l" t="t" r="r" b="b"/>
            <a:pathLst>
              <a:path w="4678707" h="4892765">
                <a:moveTo>
                  <a:pt x="0" y="0"/>
                </a:moveTo>
                <a:lnTo>
                  <a:pt x="4678706" y="0"/>
                </a:lnTo>
                <a:lnTo>
                  <a:pt x="4678706" y="4892765"/>
                </a:lnTo>
                <a:lnTo>
                  <a:pt x="0" y="4892765"/>
                </a:lnTo>
                <a:lnTo>
                  <a:pt x="0" y="0"/>
                </a:lnTo>
                <a:close/>
              </a:path>
            </a:pathLst>
          </a:custGeom>
          <a:blipFill>
            <a:blip r:embed="rId2"/>
            <a:stretch>
              <a:fillRect/>
            </a:stretch>
          </a:blipFill>
        </p:spPr>
      </p:sp>
      <p:sp>
        <p:nvSpPr>
          <p:cNvPr id="8" name="Freeform 8"/>
          <p:cNvSpPr/>
          <p:nvPr/>
        </p:nvSpPr>
        <p:spPr>
          <a:xfrm>
            <a:off x="749361" y="402631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3"/>
            <a:stretch>
              <a:fillRect/>
            </a:stretch>
          </a:blipFill>
        </p:spPr>
      </p:sp>
      <p:sp>
        <p:nvSpPr>
          <p:cNvPr id="9" name="Title 1"/>
          <p:cNvSpPr txBox="1">
            <a:spLocks/>
          </p:cNvSpPr>
          <p:nvPr/>
        </p:nvSpPr>
        <p:spPr>
          <a:xfrm>
            <a:off x="1524000" y="7809046"/>
            <a:ext cx="10058400" cy="58937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sz="3200" u="sng" dirty="0">
              <a:solidFill>
                <a:srgbClr val="0070C0"/>
              </a:solidFill>
              <a:latin typeface="Times New Roman" panose="02020603050405020304" pitchFamily="18" charset="0"/>
              <a:cs typeface="Times New Roman" panose="02020603050405020304" pitchFamily="18" charset="0"/>
            </a:endParaRPr>
          </a:p>
        </p:txBody>
      </p:sp>
      <p:sp>
        <p:nvSpPr>
          <p:cNvPr id="10" name="Content Placeholder 4"/>
          <p:cNvSpPr txBox="1">
            <a:spLocks/>
          </p:cNvSpPr>
          <p:nvPr/>
        </p:nvSpPr>
        <p:spPr>
          <a:xfrm>
            <a:off x="2667000" y="3009900"/>
            <a:ext cx="7992584" cy="6477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latin typeface="+mj-lt"/>
                <a:cs typeface="Times New Roman" panose="02020603050405020304" pitchFamily="18" charset="0"/>
              </a:rPr>
              <a:t>A screen printing machine is a device used to apply ink onto various substance, such as fabric, paper or plastic. It is commonly used in the printing industry for creating designs, patterns, logos, and artwork for different purposes such as textile printing, graphic design, advertising, signage, packaging, and electronics.</a:t>
            </a:r>
            <a:endParaRPr lang="en-IN" dirty="0" smtClean="0">
              <a:latin typeface="+mj-lt"/>
              <a:cs typeface="Times New Roman" panose="02020603050405020304" pitchFamily="18" charset="0"/>
            </a:endParaRPr>
          </a:p>
          <a:p>
            <a:pPr algn="just"/>
            <a:r>
              <a:rPr lang="en-US" dirty="0" smtClean="0">
                <a:latin typeface="+mj-lt"/>
                <a:cs typeface="Times New Roman" panose="02020603050405020304" pitchFamily="18" charset="0"/>
              </a:rPr>
              <a:t>Screen printing machines have a wide range of uses across various industries and applications due to their versatility and ability to produce high-quality, durable prints.</a:t>
            </a:r>
            <a:endParaRPr lang="en-IN" dirty="0">
              <a:latin typeface="+mj-lt"/>
              <a:cs typeface="Times New Roman" panose="02020603050405020304" pitchFamily="18"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8546" r="8908"/>
          <a:stretch/>
        </p:blipFill>
        <p:spPr>
          <a:xfrm>
            <a:off x="11049000" y="2591917"/>
            <a:ext cx="6705600" cy="5900738"/>
          </a:xfrm>
          <a:prstGeom prst="rect">
            <a:avLst/>
          </a:prstGeom>
        </p:spPr>
      </p:pic>
    </p:spTree>
    <p:extLst>
      <p:ext uri="{BB962C8B-B14F-4D97-AF65-F5344CB8AC3E}">
        <p14:creationId xmlns:p14="http://schemas.microsoft.com/office/powerpoint/2010/main" val="34026470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810" t="3016" r="8614"/>
          <a:stretch/>
        </p:blipFill>
        <p:spPr>
          <a:xfrm>
            <a:off x="4906114" y="1447618"/>
            <a:ext cx="8305800" cy="7085940"/>
          </a:xfrm>
          <a:prstGeom prst="rect">
            <a:avLst/>
          </a:prstGeom>
        </p:spPr>
      </p:pic>
      <p:cxnSp>
        <p:nvCxnSpPr>
          <p:cNvPr id="11" name="Elbow Connector 10"/>
          <p:cNvCxnSpPr/>
          <p:nvPr/>
        </p:nvCxnSpPr>
        <p:spPr>
          <a:xfrm flipV="1">
            <a:off x="11523707" y="1350549"/>
            <a:ext cx="1059873" cy="384810"/>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5" name="Elbow Connector 14"/>
          <p:cNvCxnSpPr/>
          <p:nvPr/>
        </p:nvCxnSpPr>
        <p:spPr>
          <a:xfrm rot="10800000" flipV="1">
            <a:off x="4579218" y="4940378"/>
            <a:ext cx="1919163" cy="179211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0" name="Elbow Connector 29"/>
          <p:cNvCxnSpPr/>
          <p:nvPr/>
        </p:nvCxnSpPr>
        <p:spPr>
          <a:xfrm rot="10800000">
            <a:off x="4584250" y="3162449"/>
            <a:ext cx="4178751" cy="86631"/>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7" name="Elbow Connector 36"/>
          <p:cNvCxnSpPr/>
          <p:nvPr/>
        </p:nvCxnSpPr>
        <p:spPr>
          <a:xfrm rot="10800000" flipV="1">
            <a:off x="4579218" y="3708254"/>
            <a:ext cx="3345583" cy="64265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195214" flipH="1">
            <a:off x="9569231" y="6361839"/>
            <a:ext cx="865314" cy="865314"/>
          </a:xfrm>
          <a:prstGeom prst="rect">
            <a:avLst/>
          </a:prstGeom>
        </p:spPr>
      </p:pic>
      <p:cxnSp>
        <p:nvCxnSpPr>
          <p:cNvPr id="43" name="Elbow Connector 42"/>
          <p:cNvCxnSpPr/>
          <p:nvPr/>
        </p:nvCxnSpPr>
        <p:spPr>
          <a:xfrm>
            <a:off x="10210800" y="6732490"/>
            <a:ext cx="2570019" cy="101081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49" name="Elbow Connector 48"/>
          <p:cNvCxnSpPr>
            <a:endCxn id="21" idx="1"/>
          </p:cNvCxnSpPr>
          <p:nvPr/>
        </p:nvCxnSpPr>
        <p:spPr>
          <a:xfrm>
            <a:off x="10896600" y="3543300"/>
            <a:ext cx="1917740" cy="16604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0" name="Elbow Connector 9"/>
          <p:cNvCxnSpPr/>
          <p:nvPr/>
        </p:nvCxnSpPr>
        <p:spPr>
          <a:xfrm rot="10800000">
            <a:off x="4584249" y="1983646"/>
            <a:ext cx="4564323" cy="56905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1678733" y="6501658"/>
            <a:ext cx="2668103"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CONTROL PANEL</a:t>
            </a:r>
          </a:p>
        </p:txBody>
      </p:sp>
      <p:sp>
        <p:nvSpPr>
          <p:cNvPr id="16" name="TextBox 15"/>
          <p:cNvSpPr txBox="1"/>
          <p:nvPr/>
        </p:nvSpPr>
        <p:spPr>
          <a:xfrm>
            <a:off x="616613" y="4088227"/>
            <a:ext cx="364074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SCREEN FRAME CLAMP</a:t>
            </a:r>
          </a:p>
        </p:txBody>
      </p:sp>
      <p:sp>
        <p:nvSpPr>
          <p:cNvPr id="17" name="TextBox 16"/>
          <p:cNvSpPr txBox="1"/>
          <p:nvPr/>
        </p:nvSpPr>
        <p:spPr>
          <a:xfrm>
            <a:off x="1429760" y="2877258"/>
            <a:ext cx="2001702" cy="830997"/>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PRINT HEAD</a:t>
            </a:r>
          </a:p>
          <a:p>
            <a:r>
              <a:rPr lang="en-IN" sz="2400" dirty="0">
                <a:latin typeface="Times New Roman" panose="02020603050405020304" pitchFamily="18" charset="0"/>
                <a:cs typeface="Times New Roman" panose="02020603050405020304" pitchFamily="18" charset="0"/>
              </a:rPr>
              <a:t>(SQUEEGEE)</a:t>
            </a:r>
          </a:p>
        </p:txBody>
      </p:sp>
      <p:sp>
        <p:nvSpPr>
          <p:cNvPr id="18" name="TextBox 17"/>
          <p:cNvSpPr txBox="1"/>
          <p:nvPr/>
        </p:nvSpPr>
        <p:spPr>
          <a:xfrm>
            <a:off x="12823718" y="6153040"/>
            <a:ext cx="4107791" cy="461665"/>
          </a:xfrm>
          <a:prstGeom prst="rect">
            <a:avLst/>
          </a:prstGeom>
          <a:noFill/>
        </p:spPr>
        <p:txBody>
          <a:bodyPr wrap="none" rtlCol="0">
            <a:spAutoFit/>
          </a:bodyPr>
          <a:lstStyle/>
          <a:p>
            <a:r>
              <a:rPr lang="en-IN" sz="2400" dirty="0" smtClean="0">
                <a:latin typeface="Times New Roman" panose="02020603050405020304" pitchFamily="18" charset="0"/>
                <a:cs typeface="Times New Roman" panose="02020603050405020304" pitchFamily="18" charset="0"/>
              </a:rPr>
              <a:t>FEEDING CONVEYOR BELT</a:t>
            </a:r>
          </a:p>
        </p:txBody>
      </p:sp>
      <p:sp>
        <p:nvSpPr>
          <p:cNvPr id="20" name="TextBox 19"/>
          <p:cNvSpPr txBox="1"/>
          <p:nvPr/>
        </p:nvSpPr>
        <p:spPr>
          <a:xfrm>
            <a:off x="-131084" y="1568147"/>
            <a:ext cx="5136135" cy="830997"/>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PNEUMATIC CYLINDER</a:t>
            </a:r>
          </a:p>
          <a:p>
            <a:pPr algn="ctr"/>
            <a:r>
              <a:rPr lang="en-IN" sz="2400" dirty="0">
                <a:latin typeface="Times New Roman" panose="02020603050405020304" pitchFamily="18" charset="0"/>
                <a:cs typeface="Times New Roman" panose="02020603050405020304" pitchFamily="18" charset="0"/>
              </a:rPr>
              <a:t>(FOR SQUEEGEE UP &amp; DOWN)</a:t>
            </a:r>
          </a:p>
        </p:txBody>
      </p:sp>
      <p:sp>
        <p:nvSpPr>
          <p:cNvPr id="21" name="TextBox 20"/>
          <p:cNvSpPr txBox="1"/>
          <p:nvPr/>
        </p:nvSpPr>
        <p:spPr>
          <a:xfrm>
            <a:off x="12814340" y="3293846"/>
            <a:ext cx="5122556" cy="830997"/>
          </a:xfrm>
          <a:prstGeom prst="rect">
            <a:avLst/>
          </a:prstGeom>
          <a:noFill/>
        </p:spPr>
        <p:txBody>
          <a:bodyPr wrap="none" rtlCol="0">
            <a:spAutoFit/>
          </a:bodyPr>
          <a:lstStyle/>
          <a:p>
            <a:pPr algn="ctr"/>
            <a:r>
              <a:rPr lang="en-IN" sz="2400" dirty="0">
                <a:latin typeface="Times New Roman" panose="02020603050405020304" pitchFamily="18" charset="0"/>
                <a:cs typeface="Times New Roman" panose="02020603050405020304" pitchFamily="18" charset="0"/>
              </a:rPr>
              <a:t>PNEUMATIC CYLINDER</a:t>
            </a:r>
          </a:p>
          <a:p>
            <a:pPr algn="ctr"/>
            <a:r>
              <a:rPr lang="en-IN" sz="2400" dirty="0">
                <a:latin typeface="Times New Roman" panose="02020603050405020304" pitchFamily="18" charset="0"/>
                <a:cs typeface="Times New Roman" panose="02020603050405020304" pitchFamily="18" charset="0"/>
              </a:rPr>
              <a:t>(FOR PRINTING UNIT UP &amp; DOWN)</a:t>
            </a:r>
          </a:p>
        </p:txBody>
      </p:sp>
      <p:sp>
        <p:nvSpPr>
          <p:cNvPr id="22" name="TextBox 21"/>
          <p:cNvSpPr txBox="1"/>
          <p:nvPr/>
        </p:nvSpPr>
        <p:spPr>
          <a:xfrm>
            <a:off x="12583580" y="750384"/>
            <a:ext cx="4182456" cy="1200329"/>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PNEUMATIC CYLINDER</a:t>
            </a:r>
          </a:p>
          <a:p>
            <a:pPr algn="ctr"/>
            <a:r>
              <a:rPr lang="en-IN" sz="2400" dirty="0">
                <a:latin typeface="Times New Roman" panose="02020603050405020304" pitchFamily="18" charset="0"/>
                <a:cs typeface="Times New Roman" panose="02020603050405020304" pitchFamily="18" charset="0"/>
              </a:rPr>
              <a:t>(FOR PRINTING STATION FORWARD &amp; BACKWARD)</a:t>
            </a: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0666" t="8615" r="7867" b="5877"/>
          <a:stretch/>
        </p:blipFill>
        <p:spPr>
          <a:xfrm>
            <a:off x="1598106" y="7154141"/>
            <a:ext cx="2721927" cy="2365536"/>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10178" t="4489" r="10000" b="4133"/>
          <a:stretch/>
        </p:blipFill>
        <p:spPr>
          <a:xfrm rot="16200000">
            <a:off x="13986974" y="7855737"/>
            <a:ext cx="1781280" cy="2039148"/>
          </a:xfrm>
          <a:prstGeom prst="rect">
            <a:avLst/>
          </a:prstGeom>
        </p:spPr>
      </p:pic>
      <p:cxnSp>
        <p:nvCxnSpPr>
          <p:cNvPr id="32" name="Elbow Connector 31"/>
          <p:cNvCxnSpPr/>
          <p:nvPr/>
        </p:nvCxnSpPr>
        <p:spPr>
          <a:xfrm>
            <a:off x="11054114" y="5810357"/>
            <a:ext cx="1665820" cy="57351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12856469" y="7493693"/>
            <a:ext cx="4103239"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POWER SOCKET &amp; SWITCH</a:t>
            </a:r>
          </a:p>
        </p:txBody>
      </p:sp>
    </p:spTree>
    <p:extLst>
      <p:ext uri="{BB962C8B-B14F-4D97-AF65-F5344CB8AC3E}">
        <p14:creationId xmlns:p14="http://schemas.microsoft.com/office/powerpoint/2010/main" val="2309122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617259" y="1104900"/>
            <a:ext cx="13431462" cy="1077218"/>
          </a:xfrm>
          <a:prstGeom prst="rect">
            <a:avLst/>
          </a:prstGeom>
        </p:spPr>
        <p:txBody>
          <a:bodyPr wrap="square" lIns="0" tIns="0" rIns="0" bIns="0" rtlCol="0" anchor="t">
            <a:spAutoFit/>
          </a:bodyPr>
          <a:lstStyle/>
          <a:p>
            <a:pPr>
              <a:lnSpc>
                <a:spcPts val="8400"/>
              </a:lnSpc>
            </a:pPr>
            <a:r>
              <a:rPr lang="en-US" sz="6000" dirty="0">
                <a:solidFill>
                  <a:srgbClr val="B171E7"/>
                </a:solidFill>
                <a:latin typeface="Public Sans Bold"/>
              </a:rPr>
              <a:t>TECHNICAL SPECIFICATION</a:t>
            </a:r>
          </a:p>
        </p:txBody>
      </p:sp>
      <p:sp>
        <p:nvSpPr>
          <p:cNvPr id="6" name="Freeform 6"/>
          <p:cNvSpPr/>
          <p:nvPr/>
        </p:nvSpPr>
        <p:spPr>
          <a:xfrm rot="-4123142">
            <a:off x="-2034553" y="-1840161"/>
            <a:ext cx="4678707" cy="4892765"/>
          </a:xfrm>
          <a:custGeom>
            <a:avLst/>
            <a:gdLst/>
            <a:ahLst/>
            <a:cxnLst/>
            <a:rect l="l" t="t" r="r" b="b"/>
            <a:pathLst>
              <a:path w="4678707" h="4892765">
                <a:moveTo>
                  <a:pt x="0" y="0"/>
                </a:moveTo>
                <a:lnTo>
                  <a:pt x="4678706" y="0"/>
                </a:lnTo>
                <a:lnTo>
                  <a:pt x="4678706" y="4892765"/>
                </a:lnTo>
                <a:lnTo>
                  <a:pt x="0" y="4892765"/>
                </a:lnTo>
                <a:lnTo>
                  <a:pt x="0" y="0"/>
                </a:lnTo>
                <a:close/>
              </a:path>
            </a:pathLst>
          </a:custGeom>
          <a:blipFill>
            <a:blip r:embed="rId2"/>
            <a:stretch>
              <a:fillRect/>
            </a:stretch>
          </a:blipFill>
        </p:spPr>
      </p:sp>
      <p:sp>
        <p:nvSpPr>
          <p:cNvPr id="7" name="Freeform 7"/>
          <p:cNvSpPr/>
          <p:nvPr/>
        </p:nvSpPr>
        <p:spPr>
          <a:xfrm>
            <a:off x="16598960" y="8496300"/>
            <a:ext cx="2723612" cy="3130589"/>
          </a:xfrm>
          <a:custGeom>
            <a:avLst/>
            <a:gdLst/>
            <a:ahLst/>
            <a:cxnLst/>
            <a:rect l="l" t="t" r="r" b="b"/>
            <a:pathLst>
              <a:path w="2723612" h="3130589">
                <a:moveTo>
                  <a:pt x="0" y="0"/>
                </a:moveTo>
                <a:lnTo>
                  <a:pt x="2723612" y="0"/>
                </a:lnTo>
                <a:lnTo>
                  <a:pt x="2723612" y="3130589"/>
                </a:lnTo>
                <a:lnTo>
                  <a:pt x="0" y="3130589"/>
                </a:lnTo>
                <a:lnTo>
                  <a:pt x="0" y="0"/>
                </a:lnTo>
                <a:close/>
              </a:path>
            </a:pathLst>
          </a:custGeom>
          <a:blipFill>
            <a:blip r:embed="rId3"/>
            <a:stretch>
              <a:fillRect/>
            </a:stretch>
          </a:blipFill>
        </p:spPr>
      </p:sp>
      <p:sp>
        <p:nvSpPr>
          <p:cNvPr id="8" name="Freeform 8"/>
          <p:cNvSpPr/>
          <p:nvPr/>
        </p:nvSpPr>
        <p:spPr>
          <a:xfrm>
            <a:off x="749361" y="402631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4"/>
            <a:stretch>
              <a:fillRect/>
            </a:stretch>
          </a:blipFill>
        </p:spPr>
      </p:sp>
      <p:sp>
        <p:nvSpPr>
          <p:cNvPr id="11" name="Title 1"/>
          <p:cNvSpPr txBox="1">
            <a:spLocks/>
          </p:cNvSpPr>
          <p:nvPr/>
        </p:nvSpPr>
        <p:spPr>
          <a:xfrm>
            <a:off x="3581400" y="4617909"/>
            <a:ext cx="10058400" cy="589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endParaRPr lang="en-IN" sz="2800" u="sng" dirty="0">
              <a:solidFill>
                <a:srgbClr val="0070C0"/>
              </a:solidFill>
              <a:latin typeface="Times New Roman" panose="02020603050405020304" pitchFamily="18" charset="0"/>
              <a:cs typeface="Times New Roman" panose="02020603050405020304" pitchFamily="18" charset="0"/>
            </a:endParaRPr>
          </a:p>
        </p:txBody>
      </p:sp>
      <p:graphicFrame>
        <p:nvGraphicFramePr>
          <p:cNvPr id="12" name="Content Placeholder 3"/>
          <p:cNvGraphicFramePr>
            <a:graphicFrameLocks/>
          </p:cNvGraphicFramePr>
          <p:nvPr>
            <p:extLst>
              <p:ext uri="{D42A27DB-BD31-4B8C-83A1-F6EECF244321}">
                <p14:modId xmlns:p14="http://schemas.microsoft.com/office/powerpoint/2010/main" val="2602594843"/>
              </p:ext>
            </p:extLst>
          </p:nvPr>
        </p:nvGraphicFramePr>
        <p:xfrm>
          <a:off x="3276600" y="2405509"/>
          <a:ext cx="11353800" cy="6476998"/>
        </p:xfrm>
        <a:graphic>
          <a:graphicData uri="http://schemas.openxmlformats.org/drawingml/2006/table">
            <a:tbl>
              <a:tblPr firstRow="1" bandRow="1">
                <a:tableStyleId>{D27102A9-8310-4765-A935-A1911B00CA55}</a:tableStyleId>
              </a:tblPr>
              <a:tblGrid>
                <a:gridCol w="5665964">
                  <a:extLst>
                    <a:ext uri="{9D8B030D-6E8A-4147-A177-3AD203B41FA5}">
                      <a16:colId xmlns:a16="http://schemas.microsoft.com/office/drawing/2014/main" val="3713858139"/>
                    </a:ext>
                  </a:extLst>
                </a:gridCol>
                <a:gridCol w="5687836">
                  <a:extLst>
                    <a:ext uri="{9D8B030D-6E8A-4147-A177-3AD203B41FA5}">
                      <a16:colId xmlns:a16="http://schemas.microsoft.com/office/drawing/2014/main" val="2847991673"/>
                    </a:ext>
                  </a:extLst>
                </a:gridCol>
              </a:tblGrid>
              <a:tr h="723340">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Model</a:t>
                      </a:r>
                      <a:r>
                        <a:rPr lang="en-IN" sz="2800" baseline="0" dirty="0"/>
                        <a:t> Name</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Screen Printing Machine</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26616729"/>
                  </a:ext>
                </a:extLst>
              </a:tr>
              <a:tr h="721470">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Dimension</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smtClean="0"/>
                        <a:t>2500X1500X1200 </a:t>
                      </a:r>
                      <a:r>
                        <a:rPr lang="en-IN" sz="2800" dirty="0"/>
                        <a:t>MM</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84451780"/>
                  </a:ext>
                </a:extLst>
              </a:tr>
              <a:tr h="721470">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Net Weight</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smtClean="0"/>
                        <a:t>40 </a:t>
                      </a:r>
                      <a:r>
                        <a:rPr lang="en-IN" sz="2800" dirty="0"/>
                        <a:t>KG (APPROX.)</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04383944"/>
                  </a:ext>
                </a:extLst>
              </a:tr>
              <a:tr h="721470">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Length</a:t>
                      </a:r>
                      <a:r>
                        <a:rPr lang="en-IN" sz="2800" baseline="0" dirty="0"/>
                        <a:t> &amp; Width Of Printing Area</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smtClean="0"/>
                        <a:t>600 </a:t>
                      </a:r>
                      <a:r>
                        <a:rPr lang="en-IN" sz="2800" dirty="0"/>
                        <a:t>X </a:t>
                      </a:r>
                      <a:r>
                        <a:rPr lang="en-IN" sz="2800" dirty="0" smtClean="0"/>
                        <a:t>400 </a:t>
                      </a:r>
                      <a:r>
                        <a:rPr lang="en-IN" sz="2800" dirty="0"/>
                        <a:t>MM</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32797067"/>
                  </a:ext>
                </a:extLst>
              </a:tr>
              <a:tr h="721470">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t>Electrical Requirement</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kern="1200" dirty="0">
                          <a:effectLst/>
                        </a:rPr>
                        <a:t>220 v±22v/50 hz±1 HZ</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40862084"/>
                  </a:ext>
                </a:extLst>
              </a:tr>
              <a:tr h="717682">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effectLst/>
                        </a:rPr>
                        <a:t>Rating Current (A)</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7 AMP</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63892335"/>
                  </a:ext>
                </a:extLst>
              </a:tr>
              <a:tr h="717682">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t>Compressor Tank Capacity</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smtClean="0"/>
                        <a:t>30 </a:t>
                      </a:r>
                      <a:r>
                        <a:rPr lang="en-IN" sz="2800" dirty="0"/>
                        <a:t>L</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88500237"/>
                  </a:ext>
                </a:extLst>
              </a:tr>
              <a:tr h="717682">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t>Motor Specification</a:t>
                      </a:r>
                      <a:endParaRPr lang="en-IN" sz="2800" b="1" dirty="0">
                        <a:latin typeface="Times New Roman" panose="02020603050405020304" pitchFamily="18" charset="0"/>
                        <a:cs typeface="Times New Roman" panose="02020603050405020304" pitchFamily="18" charset="0"/>
                      </a:endParaRPr>
                    </a:p>
                  </a:txBody>
                  <a:tcPr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dirty="0"/>
                        <a:t>1</a:t>
                      </a:r>
                      <a:r>
                        <a:rPr lang="en-IN" sz="2800" dirty="0" smtClean="0"/>
                        <a:t>HP </a:t>
                      </a:r>
                      <a:r>
                        <a:rPr lang="en-IN" sz="2800" dirty="0"/>
                        <a:t>SINGLE PHASE</a:t>
                      </a:r>
                      <a:endParaRPr lang="en-IN" sz="28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086128"/>
                  </a:ext>
                </a:extLst>
              </a:tr>
              <a:tr h="714732">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lnSpc>
                          <a:spcPct val="107000"/>
                        </a:lnSpc>
                        <a:spcAft>
                          <a:spcPts val="0"/>
                        </a:spcAft>
                      </a:pPr>
                      <a:r>
                        <a:rPr lang="en-IN" sz="2800" dirty="0">
                          <a:effectLst/>
                        </a:rPr>
                        <a:t>Outer Body Material</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lnSpc>
                          <a:spcPct val="107000"/>
                        </a:lnSpc>
                        <a:spcAft>
                          <a:spcPts val="0"/>
                        </a:spcAft>
                      </a:pPr>
                      <a:r>
                        <a:rPr lang="en-IN" sz="2800" dirty="0">
                          <a:effectLst/>
                        </a:rPr>
                        <a:t>Mild steel</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311861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21336126"/>
              </p:ext>
            </p:extLst>
          </p:nvPr>
        </p:nvGraphicFramePr>
        <p:xfrm>
          <a:off x="3276600" y="8882507"/>
          <a:ext cx="11353800" cy="717682"/>
        </p:xfrm>
        <a:graphic>
          <a:graphicData uri="http://schemas.openxmlformats.org/drawingml/2006/table">
            <a:tbl>
              <a:tblPr>
                <a:tableStyleId>{D27102A9-8310-4765-A935-A1911B00CA55}</a:tableStyleId>
              </a:tblPr>
              <a:tblGrid>
                <a:gridCol w="5665964">
                  <a:extLst>
                    <a:ext uri="{9D8B030D-6E8A-4147-A177-3AD203B41FA5}">
                      <a16:colId xmlns:a16="http://schemas.microsoft.com/office/drawing/2014/main" val="1820079720"/>
                    </a:ext>
                  </a:extLst>
                </a:gridCol>
                <a:gridCol w="5687836">
                  <a:extLst>
                    <a:ext uri="{9D8B030D-6E8A-4147-A177-3AD203B41FA5}">
                      <a16:colId xmlns:a16="http://schemas.microsoft.com/office/drawing/2014/main" val="1183799001"/>
                    </a:ext>
                  </a:extLst>
                </a:gridCol>
              </a:tblGrid>
              <a:tr h="717682">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kern="1200" dirty="0" smtClean="0">
                          <a:ln>
                            <a:noFill/>
                          </a:ln>
                          <a:solidFill>
                            <a:schemeClr val="tx1"/>
                          </a:solidFill>
                          <a:effectLst/>
                          <a:latin typeface="Rockwell" panose="02060603020205020403"/>
                          <a:cs typeface="+mn-cs"/>
                        </a:rPr>
                        <a:t>Capacity</a:t>
                      </a:r>
                      <a:endParaRPr lang="en-IN" sz="2800" b="0" dirty="0">
                        <a:ln>
                          <a:noFill/>
                        </a:ln>
                        <a:solidFill>
                          <a:schemeClr val="tx1"/>
                        </a:solidFill>
                        <a:latin typeface="Times New Roman" panose="02020603050405020304" pitchFamily="18" charset="0"/>
                        <a:cs typeface="Times New Roman" panose="02020603050405020304" pitchFamily="18" charset="0"/>
                      </a:endParaRPr>
                    </a:p>
                  </a:txBody>
                  <a:tcPr anchor="ctr">
                    <a:solidFill>
                      <a:schemeClr val="accent4">
                        <a:lumMod val="20000"/>
                        <a:lumOff val="80000"/>
                      </a:schemeClr>
                    </a:solidFill>
                  </a:tcPr>
                </a:tc>
                <a:tc>
                  <a:txBody>
                    <a:bodyPr/>
                    <a:lstStyle>
                      <a:lvl1pPr marL="0" algn="l" defTabSz="914377" rtl="0" eaLnBrk="1" latinLnBrk="0" hangingPunct="1">
                        <a:defRPr sz="1800" kern="1200">
                          <a:solidFill>
                            <a:schemeClr val="tx1"/>
                          </a:solidFill>
                          <a:latin typeface="Rockwell" panose="02060603020205020403"/>
                        </a:defRPr>
                      </a:lvl1pPr>
                      <a:lvl2pPr marL="457189" algn="l" defTabSz="914377" rtl="0" eaLnBrk="1" latinLnBrk="0" hangingPunct="1">
                        <a:defRPr sz="1800" kern="1200">
                          <a:solidFill>
                            <a:schemeClr val="tx1"/>
                          </a:solidFill>
                          <a:latin typeface="Rockwell" panose="02060603020205020403"/>
                        </a:defRPr>
                      </a:lvl2pPr>
                      <a:lvl3pPr marL="914377" algn="l" defTabSz="914377" rtl="0" eaLnBrk="1" latinLnBrk="0" hangingPunct="1">
                        <a:defRPr sz="1800" kern="1200">
                          <a:solidFill>
                            <a:schemeClr val="tx1"/>
                          </a:solidFill>
                          <a:latin typeface="Rockwell" panose="02060603020205020403"/>
                        </a:defRPr>
                      </a:lvl3pPr>
                      <a:lvl4pPr marL="1371566" algn="l" defTabSz="914377" rtl="0" eaLnBrk="1" latinLnBrk="0" hangingPunct="1">
                        <a:defRPr sz="1800" kern="1200">
                          <a:solidFill>
                            <a:schemeClr val="tx1"/>
                          </a:solidFill>
                          <a:latin typeface="Rockwell" panose="02060603020205020403"/>
                        </a:defRPr>
                      </a:lvl4pPr>
                      <a:lvl5pPr marL="1828754" algn="l" defTabSz="914377" rtl="0" eaLnBrk="1" latinLnBrk="0" hangingPunct="1">
                        <a:defRPr sz="1800" kern="1200">
                          <a:solidFill>
                            <a:schemeClr val="tx1"/>
                          </a:solidFill>
                          <a:latin typeface="Rockwell" panose="02060603020205020403"/>
                        </a:defRPr>
                      </a:lvl5pPr>
                      <a:lvl6pPr marL="2285943" algn="l" defTabSz="914377" rtl="0" eaLnBrk="1" latinLnBrk="0" hangingPunct="1">
                        <a:defRPr sz="1800" kern="1200">
                          <a:solidFill>
                            <a:schemeClr val="tx1"/>
                          </a:solidFill>
                          <a:latin typeface="Rockwell" panose="02060603020205020403"/>
                        </a:defRPr>
                      </a:lvl6pPr>
                      <a:lvl7pPr marL="2743131" algn="l" defTabSz="914377" rtl="0" eaLnBrk="1" latinLnBrk="0" hangingPunct="1">
                        <a:defRPr sz="1800" kern="1200">
                          <a:solidFill>
                            <a:schemeClr val="tx1"/>
                          </a:solidFill>
                          <a:latin typeface="Rockwell" panose="02060603020205020403"/>
                        </a:defRPr>
                      </a:lvl7pPr>
                      <a:lvl8pPr marL="3200320" algn="l" defTabSz="914377" rtl="0" eaLnBrk="1" latinLnBrk="0" hangingPunct="1">
                        <a:defRPr sz="1800" kern="1200">
                          <a:solidFill>
                            <a:schemeClr val="tx1"/>
                          </a:solidFill>
                          <a:latin typeface="Rockwell" panose="02060603020205020403"/>
                        </a:defRPr>
                      </a:lvl8pPr>
                      <a:lvl9pPr marL="3657509" algn="l" defTabSz="914377" rtl="0" eaLnBrk="1" latinLnBrk="0" hangingPunct="1">
                        <a:defRPr sz="1800" kern="1200">
                          <a:solidFill>
                            <a:schemeClr val="tx1"/>
                          </a:solidFill>
                          <a:latin typeface="Rockwell" panose="02060603020205020403"/>
                        </a:defRPr>
                      </a:lvl9pPr>
                    </a:lstStyle>
                    <a:p>
                      <a:pPr algn="ctr"/>
                      <a:r>
                        <a:rPr lang="en-IN" sz="2800" b="0" dirty="0" smtClean="0">
                          <a:ln>
                            <a:noFill/>
                          </a:ln>
                          <a:solidFill>
                            <a:schemeClr val="tx1"/>
                          </a:solidFill>
                          <a:latin typeface="Rockwell" panose="02060603020205020403"/>
                          <a:cs typeface="+mn-cs"/>
                        </a:rPr>
                        <a:t>900-1000</a:t>
                      </a:r>
                      <a:r>
                        <a:rPr lang="en-IN" sz="2800" b="0" baseline="0" dirty="0" smtClean="0">
                          <a:ln>
                            <a:noFill/>
                          </a:ln>
                          <a:solidFill>
                            <a:schemeClr val="tx1"/>
                          </a:solidFill>
                          <a:latin typeface="Rockwell" panose="02060603020205020403"/>
                          <a:cs typeface="+mn-cs"/>
                        </a:rPr>
                        <a:t> print per hour</a:t>
                      </a:r>
                      <a:endParaRPr lang="en-IN" sz="2800" b="0" dirty="0">
                        <a:ln>
                          <a:noFill/>
                        </a:ln>
                        <a:solidFill>
                          <a:schemeClr val="tx1"/>
                        </a:solidFill>
                        <a:latin typeface="Times New Roman" panose="02020603050405020304" pitchFamily="18" charset="0"/>
                        <a:cs typeface="Times New Roman" panose="02020603050405020304" pitchFamily="18" charset="0"/>
                      </a:endParaRPr>
                    </a:p>
                  </a:txBody>
                  <a:tcPr anchor="ctr">
                    <a:solidFill>
                      <a:schemeClr val="accent4">
                        <a:lumMod val="20000"/>
                        <a:lumOff val="80000"/>
                      </a:schemeClr>
                    </a:solidFill>
                  </a:tcPr>
                </a:tc>
                <a:extLst>
                  <a:ext uri="{0D108BD9-81ED-4DB2-BD59-A6C34878D82A}">
                    <a16:rowId xmlns:a16="http://schemas.microsoft.com/office/drawing/2014/main" val="3753028941"/>
                  </a:ext>
                </a:extLst>
              </a:tr>
            </a:tbl>
          </a:graphicData>
        </a:graphic>
      </p:graphicFrame>
    </p:spTree>
    <p:extLst>
      <p:ext uri="{BB962C8B-B14F-4D97-AF65-F5344CB8AC3E}">
        <p14:creationId xmlns:p14="http://schemas.microsoft.com/office/powerpoint/2010/main" val="3383016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rot="16200000">
            <a:off x="-3294083" y="5036264"/>
            <a:ext cx="8382000" cy="984693"/>
          </a:xfrm>
          <a:prstGeom prst="rect">
            <a:avLst/>
          </a:prstGeom>
        </p:spPr>
        <p:txBody>
          <a:bodyPr wrap="square" lIns="0" tIns="0" rIns="0" bIns="0" rtlCol="0" anchor="t">
            <a:spAutoFit/>
          </a:bodyPr>
          <a:lstStyle/>
          <a:p>
            <a:pPr>
              <a:lnSpc>
                <a:spcPts val="8400"/>
              </a:lnSpc>
            </a:pPr>
            <a:r>
              <a:rPr lang="en-US" sz="6000" dirty="0">
                <a:solidFill>
                  <a:srgbClr val="B171E7"/>
                </a:solidFill>
                <a:latin typeface="Public Sans Bold"/>
              </a:rPr>
              <a:t>ADVANTAGES</a:t>
            </a:r>
          </a:p>
        </p:txBody>
      </p:sp>
      <p:sp>
        <p:nvSpPr>
          <p:cNvPr id="6" name="Freeform 6"/>
          <p:cNvSpPr/>
          <p:nvPr/>
        </p:nvSpPr>
        <p:spPr>
          <a:xfrm rot="-4123142">
            <a:off x="-2034553" y="-1840161"/>
            <a:ext cx="4678707" cy="4892765"/>
          </a:xfrm>
          <a:custGeom>
            <a:avLst/>
            <a:gdLst/>
            <a:ahLst/>
            <a:cxnLst/>
            <a:rect l="l" t="t" r="r" b="b"/>
            <a:pathLst>
              <a:path w="4678707" h="4892765">
                <a:moveTo>
                  <a:pt x="0" y="0"/>
                </a:moveTo>
                <a:lnTo>
                  <a:pt x="4678706" y="0"/>
                </a:lnTo>
                <a:lnTo>
                  <a:pt x="4678706" y="4892765"/>
                </a:lnTo>
                <a:lnTo>
                  <a:pt x="0" y="4892765"/>
                </a:lnTo>
                <a:lnTo>
                  <a:pt x="0" y="0"/>
                </a:lnTo>
                <a:close/>
              </a:path>
            </a:pathLst>
          </a:custGeom>
          <a:blipFill>
            <a:blip r:embed="rId2"/>
            <a:stretch>
              <a:fillRect/>
            </a:stretch>
          </a:blipFill>
        </p:spPr>
      </p:sp>
      <p:sp>
        <p:nvSpPr>
          <p:cNvPr id="8" name="Freeform 8"/>
          <p:cNvSpPr/>
          <p:nvPr/>
        </p:nvSpPr>
        <p:spPr>
          <a:xfrm>
            <a:off x="617578" y="334240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3"/>
            <a:stretch>
              <a:fillRect/>
            </a:stretch>
          </a:blipFill>
        </p:spPr>
      </p:sp>
      <p:sp>
        <p:nvSpPr>
          <p:cNvPr id="9" name="Title 1"/>
          <p:cNvSpPr txBox="1">
            <a:spLocks/>
          </p:cNvSpPr>
          <p:nvPr/>
        </p:nvSpPr>
        <p:spPr>
          <a:xfrm>
            <a:off x="1524000" y="7809046"/>
            <a:ext cx="10058400" cy="58937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sz="3200" u="sng" dirty="0">
              <a:solidFill>
                <a:srgbClr val="0070C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F52D3D96-7A4A-CDBA-0977-786E5A803EB0}"/>
              </a:ext>
            </a:extLst>
          </p:cNvPr>
          <p:cNvSpPr txBox="1">
            <a:spLocks/>
          </p:cNvSpPr>
          <p:nvPr/>
        </p:nvSpPr>
        <p:spPr>
          <a:xfrm>
            <a:off x="4800600" y="3342400"/>
            <a:ext cx="10058400" cy="663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endParaRPr lang="en-US" sz="2800" b="1" u="sng" dirty="0">
              <a:solidFill>
                <a:srgbClr val="0070C0"/>
              </a:solidFill>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1937861902"/>
              </p:ext>
            </p:extLst>
          </p:nvPr>
        </p:nvGraphicFramePr>
        <p:xfrm>
          <a:off x="2743200" y="606221"/>
          <a:ext cx="14939617" cy="91133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14785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963382" y="565337"/>
            <a:ext cx="10981217" cy="2154436"/>
          </a:xfrm>
          <a:prstGeom prst="rect">
            <a:avLst/>
          </a:prstGeom>
        </p:spPr>
        <p:txBody>
          <a:bodyPr wrap="square" lIns="0" tIns="0" rIns="0" bIns="0" rtlCol="0" anchor="t">
            <a:spAutoFit/>
          </a:bodyPr>
          <a:lstStyle/>
          <a:p>
            <a:pPr>
              <a:lnSpc>
                <a:spcPts val="8400"/>
              </a:lnSpc>
            </a:pPr>
            <a:r>
              <a:rPr lang="en-US" sz="4800" dirty="0" smtClean="0">
                <a:solidFill>
                  <a:srgbClr val="B171E7"/>
                </a:solidFill>
                <a:latin typeface="Public Sans Bold"/>
              </a:rPr>
              <a:t>SEMI-AUTOMATIC </a:t>
            </a:r>
            <a:r>
              <a:rPr lang="en-US" sz="4800" dirty="0">
                <a:solidFill>
                  <a:srgbClr val="B171E7"/>
                </a:solidFill>
                <a:latin typeface="Public Sans Bold"/>
              </a:rPr>
              <a:t>SCREEN PRINTING MACHINE</a:t>
            </a:r>
          </a:p>
        </p:txBody>
      </p:sp>
      <p:sp>
        <p:nvSpPr>
          <p:cNvPr id="6" name="Freeform 6"/>
          <p:cNvSpPr/>
          <p:nvPr/>
        </p:nvSpPr>
        <p:spPr>
          <a:xfrm rot="-4123142">
            <a:off x="-2034553" y="-1840161"/>
            <a:ext cx="4678707" cy="4892765"/>
          </a:xfrm>
          <a:custGeom>
            <a:avLst/>
            <a:gdLst/>
            <a:ahLst/>
            <a:cxnLst/>
            <a:rect l="l" t="t" r="r" b="b"/>
            <a:pathLst>
              <a:path w="4678707" h="4892765">
                <a:moveTo>
                  <a:pt x="0" y="0"/>
                </a:moveTo>
                <a:lnTo>
                  <a:pt x="4678706" y="0"/>
                </a:lnTo>
                <a:lnTo>
                  <a:pt x="4678706" y="4892765"/>
                </a:lnTo>
                <a:lnTo>
                  <a:pt x="0" y="4892765"/>
                </a:lnTo>
                <a:lnTo>
                  <a:pt x="0" y="0"/>
                </a:lnTo>
                <a:close/>
              </a:path>
            </a:pathLst>
          </a:custGeom>
          <a:blipFill>
            <a:blip r:embed="rId2"/>
            <a:stretch>
              <a:fillRect/>
            </a:stretch>
          </a:blipFill>
        </p:spPr>
      </p:sp>
      <p:sp>
        <p:nvSpPr>
          <p:cNvPr id="8" name="Freeform 8"/>
          <p:cNvSpPr/>
          <p:nvPr/>
        </p:nvSpPr>
        <p:spPr>
          <a:xfrm>
            <a:off x="749361" y="4026310"/>
            <a:ext cx="558679" cy="557981"/>
          </a:xfrm>
          <a:custGeom>
            <a:avLst/>
            <a:gdLst/>
            <a:ahLst/>
            <a:cxnLst/>
            <a:rect l="l" t="t" r="r" b="b"/>
            <a:pathLst>
              <a:path w="558679" h="557981">
                <a:moveTo>
                  <a:pt x="0" y="0"/>
                </a:moveTo>
                <a:lnTo>
                  <a:pt x="558678" y="0"/>
                </a:lnTo>
                <a:lnTo>
                  <a:pt x="558678" y="557980"/>
                </a:lnTo>
                <a:lnTo>
                  <a:pt x="0" y="557980"/>
                </a:lnTo>
                <a:lnTo>
                  <a:pt x="0" y="0"/>
                </a:lnTo>
                <a:close/>
              </a:path>
            </a:pathLst>
          </a:custGeom>
          <a:blipFill>
            <a:blip r:embed="rId3"/>
            <a:stretch>
              <a:fillRect/>
            </a:stretch>
          </a:blipFill>
        </p:spPr>
      </p:sp>
      <p:sp>
        <p:nvSpPr>
          <p:cNvPr id="9" name="Title 1"/>
          <p:cNvSpPr txBox="1">
            <a:spLocks/>
          </p:cNvSpPr>
          <p:nvPr/>
        </p:nvSpPr>
        <p:spPr>
          <a:xfrm>
            <a:off x="1524000" y="7809046"/>
            <a:ext cx="10058400" cy="58937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sz="3200" u="sng" dirty="0">
              <a:solidFill>
                <a:srgbClr val="0070C0"/>
              </a:solidFill>
              <a:latin typeface="Times New Roman" panose="02020603050405020304" pitchFamily="18" charset="0"/>
              <a:cs typeface="Times New Roman" panose="02020603050405020304" pitchFamily="18" charset="0"/>
            </a:endParaRPr>
          </a:p>
        </p:txBody>
      </p:sp>
      <p:sp>
        <p:nvSpPr>
          <p:cNvPr id="10" name="Content Placeholder 4"/>
          <p:cNvSpPr txBox="1">
            <a:spLocks/>
          </p:cNvSpPr>
          <p:nvPr/>
        </p:nvSpPr>
        <p:spPr>
          <a:xfrm>
            <a:off x="2667000" y="3009900"/>
            <a:ext cx="7992584" cy="6477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latin typeface="+mj-lt"/>
                <a:cs typeface="Times New Roman" panose="02020603050405020304" pitchFamily="18" charset="0"/>
              </a:rPr>
              <a:t>A screen printing machine is a device used to apply ink onto various substance, such as fabric, paper or plastic. It is commonly used in the printing industry for creating designs, patterns, logos, and artwork for different purposes such as textile printing, graphic design, advertising, signage, packaging, and electronics.</a:t>
            </a:r>
            <a:endParaRPr lang="en-IN" dirty="0" smtClean="0">
              <a:latin typeface="+mj-lt"/>
              <a:cs typeface="Times New Roman" panose="02020603050405020304" pitchFamily="18" charset="0"/>
            </a:endParaRPr>
          </a:p>
          <a:p>
            <a:pPr algn="just"/>
            <a:r>
              <a:rPr lang="en-US" dirty="0" smtClean="0">
                <a:latin typeface="+mj-lt"/>
                <a:cs typeface="Times New Roman" panose="02020603050405020304" pitchFamily="18" charset="0"/>
              </a:rPr>
              <a:t>Screen printing machines have a wide range of uses across various industries and applications due to their versatility and ability to produce high-quality, durable prints.</a:t>
            </a:r>
            <a:endParaRPr lang="en-IN" dirty="0">
              <a:latin typeface="+mj-lt"/>
              <a:cs typeface="Times New Roman" panose="02020603050405020304" pitchFamily="18"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2139" y="1913965"/>
            <a:ext cx="5621078" cy="7543800"/>
          </a:xfrm>
          <a:prstGeom prst="rect">
            <a:avLst/>
          </a:prstGeom>
          <a:ln>
            <a:noFill/>
          </a:ln>
          <a:effectLst>
            <a:softEdge rad="112500"/>
          </a:effectLst>
        </p:spPr>
      </p:pic>
    </p:spTree>
    <p:extLst>
      <p:ext uri="{BB962C8B-B14F-4D97-AF65-F5344CB8AC3E}">
        <p14:creationId xmlns:p14="http://schemas.microsoft.com/office/powerpoint/2010/main" val="3103375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7653" y="2044931"/>
            <a:ext cx="5461838" cy="7330094"/>
          </a:xfrm>
          <a:prstGeom prst="rect">
            <a:avLst/>
          </a:prstGeom>
        </p:spPr>
      </p:pic>
      <p:cxnSp>
        <p:nvCxnSpPr>
          <p:cNvPr id="11" name="Elbow Connector 10"/>
          <p:cNvCxnSpPr/>
          <p:nvPr/>
        </p:nvCxnSpPr>
        <p:spPr>
          <a:xfrm flipV="1">
            <a:off x="11720946" y="2071599"/>
            <a:ext cx="1059873" cy="384810"/>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5" name="Elbow Connector 14"/>
          <p:cNvCxnSpPr/>
          <p:nvPr/>
        </p:nvCxnSpPr>
        <p:spPr>
          <a:xfrm rot="10800000" flipV="1">
            <a:off x="4708660" y="5619212"/>
            <a:ext cx="2111936" cy="1189808"/>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0" name="Elbow Connector 29"/>
          <p:cNvCxnSpPr/>
          <p:nvPr/>
        </p:nvCxnSpPr>
        <p:spPr>
          <a:xfrm rot="10800000">
            <a:off x="4761047" y="3167879"/>
            <a:ext cx="4387524" cy="75988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7" name="Elbow Connector 36"/>
          <p:cNvCxnSpPr/>
          <p:nvPr/>
        </p:nvCxnSpPr>
        <p:spPr>
          <a:xfrm rot="10800000" flipV="1">
            <a:off x="4752843" y="4532078"/>
            <a:ext cx="3429012" cy="31839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195214" flipH="1">
            <a:off x="10080732" y="7029227"/>
            <a:ext cx="865314" cy="865314"/>
          </a:xfrm>
          <a:prstGeom prst="rect">
            <a:avLst/>
          </a:prstGeom>
        </p:spPr>
      </p:pic>
      <p:cxnSp>
        <p:nvCxnSpPr>
          <p:cNvPr id="43" name="Elbow Connector 42"/>
          <p:cNvCxnSpPr/>
          <p:nvPr/>
        </p:nvCxnSpPr>
        <p:spPr>
          <a:xfrm>
            <a:off x="10677660" y="7324110"/>
            <a:ext cx="2103159" cy="41919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49" name="Elbow Connector 48"/>
          <p:cNvCxnSpPr/>
          <p:nvPr/>
        </p:nvCxnSpPr>
        <p:spPr>
          <a:xfrm flipV="1">
            <a:off x="10947863" y="3673901"/>
            <a:ext cx="1832957" cy="117657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0" name="Elbow Connector 9"/>
          <p:cNvCxnSpPr/>
          <p:nvPr/>
        </p:nvCxnSpPr>
        <p:spPr>
          <a:xfrm rot="10800000">
            <a:off x="4752843" y="1839756"/>
            <a:ext cx="4810950" cy="155183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1678733" y="6501658"/>
            <a:ext cx="2668103"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CONTROL PANEL</a:t>
            </a:r>
          </a:p>
        </p:txBody>
      </p:sp>
      <p:sp>
        <p:nvSpPr>
          <p:cNvPr id="16" name="TextBox 15"/>
          <p:cNvSpPr txBox="1"/>
          <p:nvPr/>
        </p:nvSpPr>
        <p:spPr>
          <a:xfrm>
            <a:off x="616614" y="4533214"/>
            <a:ext cx="364074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SCREEN FRAME CLAMP</a:t>
            </a:r>
          </a:p>
        </p:txBody>
      </p:sp>
      <p:sp>
        <p:nvSpPr>
          <p:cNvPr id="17" name="TextBox 16"/>
          <p:cNvSpPr txBox="1"/>
          <p:nvPr/>
        </p:nvSpPr>
        <p:spPr>
          <a:xfrm>
            <a:off x="2391812" y="2811833"/>
            <a:ext cx="2001702" cy="830997"/>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PRINT HEAD</a:t>
            </a:r>
          </a:p>
          <a:p>
            <a:r>
              <a:rPr lang="en-IN" sz="2400" dirty="0">
                <a:latin typeface="Times New Roman" panose="02020603050405020304" pitchFamily="18" charset="0"/>
                <a:cs typeface="Times New Roman" panose="02020603050405020304" pitchFamily="18" charset="0"/>
              </a:rPr>
              <a:t>(SQUEEGEE)</a:t>
            </a:r>
          </a:p>
        </p:txBody>
      </p:sp>
      <p:sp>
        <p:nvSpPr>
          <p:cNvPr id="18" name="TextBox 17"/>
          <p:cNvSpPr txBox="1"/>
          <p:nvPr/>
        </p:nvSpPr>
        <p:spPr>
          <a:xfrm>
            <a:off x="12787952" y="7476841"/>
            <a:ext cx="4103239"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POWER SOCKET &amp; SWITCH</a:t>
            </a:r>
          </a:p>
        </p:txBody>
      </p:sp>
      <p:sp>
        <p:nvSpPr>
          <p:cNvPr id="20" name="TextBox 19"/>
          <p:cNvSpPr txBox="1"/>
          <p:nvPr/>
        </p:nvSpPr>
        <p:spPr>
          <a:xfrm>
            <a:off x="27623" y="1542954"/>
            <a:ext cx="5136135" cy="830997"/>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PNEUMATIC CYLINDER</a:t>
            </a:r>
          </a:p>
          <a:p>
            <a:pPr algn="ctr"/>
            <a:r>
              <a:rPr lang="en-IN" sz="2400" dirty="0">
                <a:latin typeface="Times New Roman" panose="02020603050405020304" pitchFamily="18" charset="0"/>
                <a:cs typeface="Times New Roman" panose="02020603050405020304" pitchFamily="18" charset="0"/>
              </a:rPr>
              <a:t>(FOR SQUEEGEE UP &amp; DOWN)</a:t>
            </a:r>
          </a:p>
        </p:txBody>
      </p:sp>
      <p:sp>
        <p:nvSpPr>
          <p:cNvPr id="21" name="TextBox 20"/>
          <p:cNvSpPr txBox="1"/>
          <p:nvPr/>
        </p:nvSpPr>
        <p:spPr>
          <a:xfrm>
            <a:off x="12814340" y="3293846"/>
            <a:ext cx="5122556" cy="830997"/>
          </a:xfrm>
          <a:prstGeom prst="rect">
            <a:avLst/>
          </a:prstGeom>
          <a:noFill/>
        </p:spPr>
        <p:txBody>
          <a:bodyPr wrap="none" rtlCol="0">
            <a:spAutoFit/>
          </a:bodyPr>
          <a:lstStyle/>
          <a:p>
            <a:pPr algn="ctr"/>
            <a:r>
              <a:rPr lang="en-IN" sz="2400" dirty="0">
                <a:latin typeface="Times New Roman" panose="02020603050405020304" pitchFamily="18" charset="0"/>
                <a:cs typeface="Times New Roman" panose="02020603050405020304" pitchFamily="18" charset="0"/>
              </a:rPr>
              <a:t>PNEUMATIC CYLINDER</a:t>
            </a:r>
          </a:p>
          <a:p>
            <a:pPr algn="ctr"/>
            <a:r>
              <a:rPr lang="en-IN" sz="2400" dirty="0">
                <a:latin typeface="Times New Roman" panose="02020603050405020304" pitchFamily="18" charset="0"/>
                <a:cs typeface="Times New Roman" panose="02020603050405020304" pitchFamily="18" charset="0"/>
              </a:rPr>
              <a:t>(FOR PRINTING UNIT UP &amp; DOWN)</a:t>
            </a:r>
          </a:p>
        </p:txBody>
      </p:sp>
      <p:sp>
        <p:nvSpPr>
          <p:cNvPr id="22" name="TextBox 21"/>
          <p:cNvSpPr txBox="1"/>
          <p:nvPr/>
        </p:nvSpPr>
        <p:spPr>
          <a:xfrm>
            <a:off x="12699770" y="1448351"/>
            <a:ext cx="4182456" cy="1200329"/>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PNEUMATIC CYLINDER</a:t>
            </a:r>
          </a:p>
          <a:p>
            <a:pPr algn="ctr"/>
            <a:r>
              <a:rPr lang="en-IN" sz="2400" dirty="0">
                <a:latin typeface="Times New Roman" panose="02020603050405020304" pitchFamily="18" charset="0"/>
                <a:cs typeface="Times New Roman" panose="02020603050405020304" pitchFamily="18" charset="0"/>
              </a:rPr>
              <a:t>(FOR PRINTING STATION FORWARD &amp; BACKWARD)</a:t>
            </a: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0666" t="8615" r="7867" b="5877"/>
          <a:stretch/>
        </p:blipFill>
        <p:spPr>
          <a:xfrm>
            <a:off x="1598106" y="7154141"/>
            <a:ext cx="2721927" cy="2365536"/>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10178" t="4489" r="10000" b="4133"/>
          <a:stretch/>
        </p:blipFill>
        <p:spPr>
          <a:xfrm rot="16200000">
            <a:off x="13986974" y="7855737"/>
            <a:ext cx="1781280" cy="2039148"/>
          </a:xfrm>
          <a:prstGeom prst="rect">
            <a:avLst/>
          </a:prstGeom>
        </p:spPr>
      </p:pic>
    </p:spTree>
    <p:extLst>
      <p:ext uri="{BB962C8B-B14F-4D97-AF65-F5344CB8AC3E}">
        <p14:creationId xmlns:p14="http://schemas.microsoft.com/office/powerpoint/2010/main" val="781475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819</TotalTime>
  <Words>1534</Words>
  <Application>Microsoft Office PowerPoint</Application>
  <PresentationFormat>Custom</PresentationFormat>
  <Paragraphs>189</Paragraphs>
  <Slides>19</Slides>
  <Notes>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Wingdings</vt:lpstr>
      <vt:lpstr>Calibri</vt:lpstr>
      <vt:lpstr>Gill Sans Light</vt:lpstr>
      <vt:lpstr>Times New Roman</vt:lpstr>
      <vt:lpstr>Arial Rounded MT Bold</vt:lpstr>
      <vt:lpstr>Public Sans Bold</vt:lpstr>
      <vt:lpstr>Arial</vt:lpstr>
      <vt:lpstr>Bahnschrift</vt:lpstr>
      <vt:lpstr>Rockwell</vt:lpstr>
      <vt:lpstr>Bahnschrift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3D Elements Technology in the Life of Consumers Technology Presentation</dc:title>
  <cp:lastModifiedBy>cttc</cp:lastModifiedBy>
  <cp:revision>48</cp:revision>
  <dcterms:created xsi:type="dcterms:W3CDTF">2006-08-16T00:00:00Z</dcterms:created>
  <dcterms:modified xsi:type="dcterms:W3CDTF">2024-03-11T09:54:03Z</dcterms:modified>
  <dc:identifier>DAFxN1CW3T8</dc:identifier>
</cp:coreProperties>
</file>